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9" r:id="rId2"/>
    <p:sldId id="293" r:id="rId3"/>
    <p:sldId id="257" r:id="rId4"/>
    <p:sldId id="284" r:id="rId5"/>
    <p:sldId id="331" r:id="rId6"/>
    <p:sldId id="300" r:id="rId7"/>
    <p:sldId id="343" r:id="rId8"/>
    <p:sldId id="387" r:id="rId9"/>
    <p:sldId id="388" r:id="rId10"/>
    <p:sldId id="371" r:id="rId11"/>
    <p:sldId id="374" r:id="rId12"/>
    <p:sldId id="375" r:id="rId13"/>
    <p:sldId id="372" r:id="rId14"/>
    <p:sldId id="336" r:id="rId15"/>
    <p:sldId id="334" r:id="rId16"/>
    <p:sldId id="354" r:id="rId17"/>
    <p:sldId id="353" r:id="rId18"/>
    <p:sldId id="363" r:id="rId19"/>
    <p:sldId id="346" r:id="rId20"/>
    <p:sldId id="352" r:id="rId21"/>
    <p:sldId id="362" r:id="rId22"/>
    <p:sldId id="373" r:id="rId23"/>
    <p:sldId id="350" r:id="rId24"/>
    <p:sldId id="367" r:id="rId25"/>
    <p:sldId id="355" r:id="rId26"/>
    <p:sldId id="368" r:id="rId27"/>
    <p:sldId id="389" r:id="rId28"/>
    <p:sldId id="272" r:id="rId29"/>
    <p:sldId id="275" r:id="rId30"/>
    <p:sldId id="294" r:id="rId31"/>
    <p:sldId id="392" r:id="rId32"/>
    <p:sldId id="369" r:id="rId33"/>
    <p:sldId id="390" r:id="rId34"/>
    <p:sldId id="391" r:id="rId35"/>
    <p:sldId id="377" r:id="rId36"/>
    <p:sldId id="376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93" r:id="rId45"/>
    <p:sldId id="385" r:id="rId46"/>
    <p:sldId id="386" r:id="rId47"/>
    <p:sldId id="289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8ECC"/>
    <a:srgbClr val="8F7FC3"/>
    <a:srgbClr val="503F87"/>
    <a:srgbClr val="E9EBF5"/>
    <a:srgbClr val="4B3A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21" autoAdjust="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8D3DD-250A-42FE-BD3F-D05797C85B23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B22DD-0DEB-4508-909D-C8CCCD4DB3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912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乘法器是微处理器中进行数据处理的关键部分。</a:t>
            </a:r>
            <a:endParaRPr lang="en-US" altLang="zh-CN" sz="1200" b="0" i="0" u="none" strike="noStrike" dirty="0">
              <a:effectLst/>
              <a:latin typeface="+mn-lt"/>
              <a:ea typeface="+mn-ea"/>
              <a:cs typeface="+mn-cs"/>
              <a:sym typeface="等线"/>
            </a:endParaRPr>
          </a:p>
          <a:p>
            <a:r>
              <a:rPr lang="zh-CN" altLang="en-US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很多经典算法，特备是机器学习中计算机视觉，语音信号试别，自然语言处理等领域中使用的卷积，相关，窗口以及</a:t>
            </a:r>
            <a:r>
              <a:rPr lang="en-US" altLang="zh-CN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FFT</a:t>
            </a:r>
            <a:r>
              <a:rPr lang="zh-CN" altLang="en-US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等需要频繁进行大数据量的乘法运算。</a:t>
            </a:r>
            <a:endParaRPr lang="en-US" altLang="zh-CN" sz="1200" b="0" i="0" u="none" strike="noStrike" dirty="0">
              <a:effectLst/>
              <a:latin typeface="+mn-lt"/>
              <a:ea typeface="+mn-ea"/>
              <a:cs typeface="+mn-cs"/>
              <a:sym typeface="等线"/>
            </a:endParaRPr>
          </a:p>
          <a:p>
            <a:r>
              <a:rPr lang="zh-CN" altLang="en-US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因此乘法器完成一次操作的周期基本上决定了整个系统的运行速度。</a:t>
            </a:r>
            <a:endParaRPr lang="en-US" altLang="zh-CN" sz="1200" b="0" i="0" u="none" strike="noStrike" dirty="0">
              <a:effectLst/>
              <a:latin typeface="+mn-lt"/>
              <a:ea typeface="+mn-ea"/>
              <a:cs typeface="+mn-cs"/>
              <a:sym typeface="等线"/>
            </a:endParaRPr>
          </a:p>
          <a:p>
            <a:r>
              <a:rPr lang="zh-CN" altLang="en-US" sz="1200" b="0" i="0" u="none" strike="noStrike" dirty="0">
                <a:effectLst/>
                <a:latin typeface="+mn-lt"/>
                <a:ea typeface="+mn-ea"/>
                <a:cs typeface="+mn-cs"/>
                <a:sym typeface="等线"/>
              </a:rPr>
              <a:t>乘法器的速度，面积和功耗的优化对于微处理器来说是非常重要的。</a:t>
            </a:r>
            <a:endParaRPr lang="en-US" altLang="zh-CN" sz="1200" b="0" i="0" u="none" strike="noStrike" dirty="0">
              <a:effectLst/>
              <a:latin typeface="+mn-lt"/>
              <a:ea typeface="+mn-ea"/>
              <a:cs typeface="+mn-cs"/>
              <a:sym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16651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B22DD-0DEB-4508-909D-C8CCCD4DB3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18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3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A611C-3345-4CF5-8127-BD04FE77175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4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A611C-3345-4CF5-8127-BD04FE77175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8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A611C-3345-4CF5-8127-BD04FE77175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64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A611C-3345-4CF5-8127-BD04FE77175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86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B22DD-0DEB-4508-909D-C8CCCD4DB30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013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CB22DD-0DEB-4508-909D-C8CCCD4DB3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7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3D1F8-0308-4007-AF55-D98093C99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9A89A8-0B9B-432A-8836-42391B807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BEC354-D0DB-493F-86A7-E75AAD72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74A67-987F-4481-ABA6-1BC3EE91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87E3A8-31FE-4027-8EBC-3959AD15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56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8E5C9-3221-4241-A06A-89BFEEA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101EE4-1975-4018-9946-971C3CF86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184BC0-4DE3-4D44-AB30-311D3FE27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3402DC-1984-4D1E-8A3A-85CEAFD05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3474D-45D0-41CA-987E-FF706AEA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9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BB32DD4-B890-4884-8FD4-A5890A2B0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00D5D7-014E-47D2-B4E2-2965B4071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C5851D-A44E-414C-A156-4C28C0330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D9D6E8-F747-4BD4-9944-BC2E487A3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8EEEC-58EC-485A-8A8A-EDBBE6ABA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8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2020/1/4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4259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rgbClr val="37CFD7"/>
          </a:solidFill>
        </p:grpSpPr>
        <p:sp>
          <p:nvSpPr>
            <p:cNvPr id="3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4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grpSp>
        <p:nvGrpSpPr>
          <p:cNvPr id="5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rgbClr val="37CFD7"/>
          </a:solidFill>
        </p:grpSpPr>
        <p:sp>
          <p:nvSpPr>
            <p:cNvPr id="6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7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6883132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1CB4C-2DF7-44BD-A8FF-F53DFB2C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414BC-AAD2-4A75-A5E3-07C9CE191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649A09-48BF-42FC-BAFE-3B2FCFCF2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3846F2-29D2-4E1A-BA0F-9AFB5011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776E1-0262-4C25-8283-952D0378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58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7EE4E-FC76-4B37-BC79-E0FD0CB5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8052F8-DF94-4895-83AF-21F7FAFF1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C7CA6F-12F1-4068-944A-AA40CCC7C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51188-098E-4CB8-8DDA-5A0E4A4B4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422B9B-9AE4-4659-88E4-D9B9A214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88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DF1C5-D2EE-4428-89E2-E5C7C290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9C0BC-7735-4179-90D0-74F1E51E0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EB9A818-F529-4FB3-AC3C-84ED3F3DD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191BB8-7F9D-4567-B6AB-7DB278BF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BE6B7D-4BCD-4730-A7DB-DB6D44A8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CD4173-AB8E-45A4-8069-A0D48C4C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1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2411D9-5132-4BD3-AE23-3EA0C4BF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1898AA-4B57-4D1F-B72E-9B9C8C818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99AEB9-77B2-4365-8C07-ACA28580C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C5E0C3E-6EDF-4077-A2BF-A5E44F676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8DC1DB-1C0D-47D2-B9E1-2F696B5BC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F8B10C-CCFB-45FE-97E7-896F81540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5E5856-DDB0-4881-929F-AD86445D8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27C651-AF6F-4A49-9962-7F9192AD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74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5BCE3-CDAE-4A1E-9035-3E4C0F87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D641BA-CB90-45F5-97EF-6B7A02FC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04340B-7579-4F32-ABF7-BC9A059A4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DB0DFD-4EDC-475B-91BA-6506B75C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ABCF3-F9B1-4DEE-9FB2-F67DD8A3E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65B762-7AD2-4874-9CC4-099708AF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89678E-D8D6-46C8-BE81-BAF7E0A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24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D85F9-F2D6-4C1A-85AB-5F89390E4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F953A-8BB5-480F-88BE-A2BEC5466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95B629-EA5F-4B66-AD2E-3500A30E7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961F25-9787-417C-9996-EA72CDD87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828DF6-2221-46F5-80D3-89BC7F2A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330F89-FB07-4654-B2C6-B27720C3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491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D34FB-D406-4BB4-818E-F56038956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1E67D2-B58F-4EC1-8AD7-53B2852CA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EAA6F0-BCE6-4B53-828F-4C7E15E38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750BBBB-DA93-4422-96A1-399C70A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85E0F-9510-4352-BD2C-BE1F4CCA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085B35-F6D3-4EB8-9403-CCE7816E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85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D831FF4-55BA-49C4-ACF0-C5FCD64E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DF03B6-8351-4141-98D5-0BE1D0E23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0D0CDD-3DDD-4BD6-9DBD-88E1685EA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30D4F-C5AA-4FB9-A4E9-8239088CD3E9}" type="datetimeFigureOut">
              <a:rPr lang="zh-CN" altLang="en-US" smtClean="0"/>
              <a:t>2020/1/4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FCB14-73D6-4605-96E1-4FD3E7CB78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BB8DBF-2327-4505-AE5D-BCF60B7E5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CFB24-5DF2-4758-8EA7-A8DC5FA18C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5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677157" y="1820610"/>
            <a:ext cx="8837685" cy="1326666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Research of High-speed Multipliers Based on Rocket-chip</a:t>
            </a:r>
            <a:endParaRPr lang="zh-CN" altLang="en-US" sz="3600" b="1" dirty="0">
              <a:solidFill>
                <a:srgbClr val="4B3A8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925459" y="3840656"/>
            <a:ext cx="21451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503F87"/>
                </a:solidFill>
                <a:ea typeface="等线 Light" panose="02010600030101010101" pitchFamily="2" charset="-122"/>
              </a:rPr>
              <a:t>Group Members: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Hu Mingtao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He Wenxin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Xu Dongfan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Chen Ningtong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Zhou Liangmin</a:t>
            </a:r>
          </a:p>
          <a:p>
            <a:pPr algn="ctr"/>
            <a:r>
              <a:rPr lang="en-US" altLang="zh-CN" sz="2000" dirty="0">
                <a:solidFill>
                  <a:srgbClr val="503F87"/>
                </a:solidFill>
                <a:ea typeface="等线 Light" panose="02010600030101010101" pitchFamily="2" charset="-122"/>
              </a:rPr>
              <a:t>Dai Liuyao</a:t>
            </a:r>
            <a:endParaRPr lang="zh-CN" altLang="en-US" sz="2800" dirty="0">
              <a:solidFill>
                <a:srgbClr val="503F87"/>
              </a:solidFill>
              <a:ea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4692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8578FA-1FA1-40A3-9ECF-AA9B8E7F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3" t="29614" r="34000" b="23930"/>
          <a:stretch/>
        </p:blipFill>
        <p:spPr>
          <a:xfrm>
            <a:off x="2847589" y="1233587"/>
            <a:ext cx="5956135" cy="43908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68D5BA-D9AB-4D58-9C6A-60C71CC86269}"/>
              </a:ext>
            </a:extLst>
          </p:cNvPr>
          <p:cNvSpPr/>
          <p:nvPr/>
        </p:nvSpPr>
        <p:spPr>
          <a:xfrm>
            <a:off x="2963179" y="253262"/>
            <a:ext cx="6863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Various Classification of Digital Multipliers </a:t>
            </a:r>
            <a:endParaRPr lang="zh-CN" altLang="en-US" sz="20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9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660E7C-448D-42F2-B7AC-D9E57E6D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67" y="974508"/>
            <a:ext cx="5630933" cy="254710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7DAD1E-9A48-43DB-B8C3-662F3101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04" y="974508"/>
            <a:ext cx="5732040" cy="27037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29EEB8-D570-45D0-838D-25107243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53" y="3678301"/>
            <a:ext cx="6410752" cy="278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48578FA-1FA1-40A3-9ECF-AA9B8E7F8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53" t="29614" r="34000" b="23930"/>
          <a:stretch/>
        </p:blipFill>
        <p:spPr>
          <a:xfrm>
            <a:off x="2847589" y="1233587"/>
            <a:ext cx="5956135" cy="439082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968D5BA-D9AB-4D58-9C6A-60C71CC86269}"/>
              </a:ext>
            </a:extLst>
          </p:cNvPr>
          <p:cNvSpPr/>
          <p:nvPr/>
        </p:nvSpPr>
        <p:spPr>
          <a:xfrm>
            <a:off x="2963179" y="253262"/>
            <a:ext cx="6863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Various Classification of Digital Multipliers </a:t>
            </a:r>
            <a:endParaRPr lang="zh-CN" altLang="en-US" sz="20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0F22D1-24DB-4A2D-975A-176274E28188}"/>
              </a:ext>
            </a:extLst>
          </p:cNvPr>
          <p:cNvSpPr/>
          <p:nvPr/>
        </p:nvSpPr>
        <p:spPr>
          <a:xfrm>
            <a:off x="6228868" y="4915715"/>
            <a:ext cx="1862474" cy="3368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4E7A1113-656D-4E9B-BDBA-D75774AF88CD}"/>
              </a:ext>
            </a:extLst>
          </p:cNvPr>
          <p:cNvCxnSpPr>
            <a:cxnSpLocks/>
          </p:cNvCxnSpPr>
          <p:nvPr/>
        </p:nvCxnSpPr>
        <p:spPr>
          <a:xfrm flipH="1">
            <a:off x="8165805" y="4543901"/>
            <a:ext cx="637920" cy="3718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997620E-526C-4520-926C-181B01505FDA}"/>
              </a:ext>
            </a:extLst>
          </p:cNvPr>
          <p:cNvSpPr/>
          <p:nvPr/>
        </p:nvSpPr>
        <p:spPr>
          <a:xfrm>
            <a:off x="8760019" y="4171306"/>
            <a:ext cx="6863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our goal</a:t>
            </a:r>
            <a:endParaRPr lang="zh-CN" altLang="en-US" sz="2000" b="1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C287833-3263-46DD-811F-3622B717114C}"/>
              </a:ext>
            </a:extLst>
          </p:cNvPr>
          <p:cNvSpPr/>
          <p:nvPr/>
        </p:nvSpPr>
        <p:spPr>
          <a:xfrm>
            <a:off x="7561650" y="3714201"/>
            <a:ext cx="68639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We want to deal with signed bits….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228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0E3F9E-8C79-4589-A8EF-CF7BDF11520C}"/>
              </a:ext>
            </a:extLst>
          </p:cNvPr>
          <p:cNvSpPr/>
          <p:nvPr/>
        </p:nvSpPr>
        <p:spPr>
          <a:xfrm>
            <a:off x="3069498" y="2782669"/>
            <a:ext cx="6053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Baugh-Wooley Multiplier</a:t>
            </a:r>
          </a:p>
        </p:txBody>
      </p:sp>
    </p:spTree>
    <p:extLst>
      <p:ext uri="{BB962C8B-B14F-4D97-AF65-F5344CB8AC3E}">
        <p14:creationId xmlns:p14="http://schemas.microsoft.com/office/powerpoint/2010/main" val="2949721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B1BAED8-12A8-40BE-94CF-5333242382CB}"/>
              </a:ext>
            </a:extLst>
          </p:cNvPr>
          <p:cNvSpPr/>
          <p:nvPr/>
        </p:nvSpPr>
        <p:spPr>
          <a:xfrm>
            <a:off x="982737" y="1650602"/>
            <a:ext cx="10424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signed numbers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A (m-bit) and B (n-bit).</a:t>
            </a:r>
            <a:endParaRPr lang="zh-CN" altLang="en-US" dirty="0">
              <a:solidFill>
                <a:srgbClr val="503F87"/>
              </a:solidFill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D20C7BA6-49AB-4764-B2D6-271948EB2767}"/>
              </a:ext>
            </a:extLst>
          </p:cNvPr>
          <p:cNvSpPr txBox="1"/>
          <p:nvPr/>
        </p:nvSpPr>
        <p:spPr>
          <a:xfrm>
            <a:off x="3326203" y="210498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Algorithm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7CC2B4-82A7-4B5C-AABE-3CB96EC6FF64}"/>
              </a:ext>
            </a:extLst>
          </p:cNvPr>
          <p:cNvSpPr/>
          <p:nvPr/>
        </p:nvSpPr>
        <p:spPr>
          <a:xfrm>
            <a:off x="3866559" y="877731"/>
            <a:ext cx="68639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Baugh-Wooley algorithm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0ED555-CE4B-4009-8B0A-21C826DB2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06" y="2122227"/>
            <a:ext cx="2415666" cy="14614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FAFCB8-5941-4AB9-AB0F-D6ACEC10C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54843" b="-1074"/>
          <a:stretch/>
        </p:blipFill>
        <p:spPr>
          <a:xfrm>
            <a:off x="2658728" y="2133140"/>
            <a:ext cx="2415665" cy="5585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AEF788-A9EC-4D72-818B-1F63F4B2B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55" t="8175" r="960" b="3323"/>
          <a:stretch/>
        </p:blipFill>
        <p:spPr>
          <a:xfrm>
            <a:off x="2740898" y="2814908"/>
            <a:ext cx="2251323" cy="502154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3B7B8C14-6C97-4B15-B1D7-7FF86D86A010}"/>
              </a:ext>
            </a:extLst>
          </p:cNvPr>
          <p:cNvSpPr/>
          <p:nvPr/>
        </p:nvSpPr>
        <p:spPr>
          <a:xfrm>
            <a:off x="5743311" y="2222429"/>
            <a:ext cx="705376" cy="37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BF22686-03CD-4824-B086-429B4F2EE73A}"/>
              </a:ext>
            </a:extLst>
          </p:cNvPr>
          <p:cNvSpPr/>
          <p:nvPr/>
        </p:nvSpPr>
        <p:spPr>
          <a:xfrm>
            <a:off x="5743311" y="3004400"/>
            <a:ext cx="705376" cy="379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E63444-7ED9-40F0-B67A-1E6C636AF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619" y="3985677"/>
            <a:ext cx="8912473" cy="186737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44B5691-26FB-4CEF-894E-93FE93E18094}"/>
              </a:ext>
            </a:extLst>
          </p:cNvPr>
          <p:cNvSpPr/>
          <p:nvPr/>
        </p:nvSpPr>
        <p:spPr>
          <a:xfrm>
            <a:off x="-2610643" y="3691907"/>
            <a:ext cx="10424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Their product is F</a:t>
            </a:r>
            <a:endParaRPr lang="zh-CN" altLang="en-US" dirty="0">
              <a:solidFill>
                <a:srgbClr val="503F87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0608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">
            <a:extLst>
              <a:ext uri="{FF2B5EF4-FFF2-40B4-BE49-F238E27FC236}">
                <a16:creationId xmlns:a16="http://schemas.microsoft.com/office/drawing/2014/main" id="{D20C7BA6-49AB-4764-B2D6-271948EB2767}"/>
              </a:ext>
            </a:extLst>
          </p:cNvPr>
          <p:cNvSpPr txBox="1"/>
          <p:nvPr/>
        </p:nvSpPr>
        <p:spPr>
          <a:xfrm>
            <a:off x="3481505" y="177694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Algorithm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E7CC2B4-82A7-4B5C-AABE-3CB96EC6FF64}"/>
              </a:ext>
            </a:extLst>
          </p:cNvPr>
          <p:cNvSpPr/>
          <p:nvPr/>
        </p:nvSpPr>
        <p:spPr>
          <a:xfrm>
            <a:off x="4189211" y="825477"/>
            <a:ext cx="68639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Baugh-Wooley algorithm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2D1EFF-8424-4F49-9565-CED5008797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48" y="1846191"/>
            <a:ext cx="7107023" cy="38596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DCEF89E-4E76-48A3-B9B8-0A7D101CAB78}"/>
              </a:ext>
            </a:extLst>
          </p:cNvPr>
          <p:cNvSpPr/>
          <p:nvPr/>
        </p:nvSpPr>
        <p:spPr>
          <a:xfrm>
            <a:off x="5712609" y="2040445"/>
            <a:ext cx="456786" cy="8060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13EDCF-1887-47CB-ABBA-4A056607082D}"/>
              </a:ext>
            </a:extLst>
          </p:cNvPr>
          <p:cNvSpPr/>
          <p:nvPr/>
        </p:nvSpPr>
        <p:spPr>
          <a:xfrm>
            <a:off x="5117899" y="2040445"/>
            <a:ext cx="68639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sign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A83D9F-5D24-4E8C-8A1C-93A81F06147D}"/>
              </a:ext>
            </a:extLst>
          </p:cNvPr>
          <p:cNvSpPr/>
          <p:nvPr/>
        </p:nvSpPr>
        <p:spPr>
          <a:xfrm>
            <a:off x="859465" y="1476859"/>
            <a:ext cx="11040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Baugh Wooley algorithm is a kind of algorithm that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directly multiplies the complement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607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679642" y="347202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79C926-4E4C-478D-A2B2-03EA926BDCDB}"/>
              </a:ext>
            </a:extLst>
          </p:cNvPr>
          <p:cNvSpPr/>
          <p:nvPr/>
        </p:nvSpPr>
        <p:spPr>
          <a:xfrm>
            <a:off x="4735644" y="814351"/>
            <a:ext cx="68639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Architecture I :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145942-2733-473E-8D71-CE7C7567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2"/>
          <a:stretch/>
        </p:blipFill>
        <p:spPr>
          <a:xfrm>
            <a:off x="2392359" y="2422341"/>
            <a:ext cx="7048480" cy="32365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5F7CEC-3BF1-4A7F-9488-2C1D673C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42" y="1380184"/>
            <a:ext cx="3713196" cy="10421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AA9F0A5-7058-464E-8AB7-B97B56B2CAC9}"/>
              </a:ext>
            </a:extLst>
          </p:cNvPr>
          <p:cNvSpPr/>
          <p:nvPr/>
        </p:nvSpPr>
        <p:spPr>
          <a:xfrm>
            <a:off x="1659164" y="5697988"/>
            <a:ext cx="8873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1200" b="1" dirty="0">
                <a:solidFill>
                  <a:srgbClr val="503F87"/>
                </a:solidFill>
              </a:rPr>
              <a:t>PramodiniMohanty ,VLSIDesign, Department of Electrical &amp;Electronics Engineering Noida Institute of Engineering &amp; Technology 2011-2012:” An Efficient Baugh-WooleyArchitecture forBothSigned &amp; Unsigned Multiplication”, PramodiniMohanty et al./ International Journal of Computer Science &amp; Engineering Technology (IJCSET)</a:t>
            </a:r>
          </a:p>
        </p:txBody>
      </p:sp>
    </p:spTree>
    <p:extLst>
      <p:ext uri="{BB962C8B-B14F-4D97-AF65-F5344CB8AC3E}">
        <p14:creationId xmlns:p14="http://schemas.microsoft.com/office/powerpoint/2010/main" val="2048256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967F27-ED4E-4C87-B064-58608C21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2" y="2699591"/>
            <a:ext cx="5196325" cy="21569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5CC45C-AD0D-4CAF-A651-1986FA35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595" y="2897566"/>
            <a:ext cx="5196324" cy="2474440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815683" y="267329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79C926-4E4C-478D-A2B2-03EA926BDCDB}"/>
              </a:ext>
            </a:extLst>
          </p:cNvPr>
          <p:cNvSpPr/>
          <p:nvPr/>
        </p:nvSpPr>
        <p:spPr>
          <a:xfrm>
            <a:off x="2906614" y="874416"/>
            <a:ext cx="6863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Implementation and Results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(Architecture I)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4D8DDE-A6FE-462F-A3EF-5D3A6E0A897C}"/>
              </a:ext>
            </a:extLst>
          </p:cNvPr>
          <p:cNvSpPr/>
          <p:nvPr/>
        </p:nvSpPr>
        <p:spPr>
          <a:xfrm>
            <a:off x="6798551" y="2043552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RTL View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94BEAF-5BDE-4655-AB84-BFD6E7B80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1"/>
          <a:stretch/>
        </p:blipFill>
        <p:spPr>
          <a:xfrm>
            <a:off x="657082" y="4851218"/>
            <a:ext cx="4847769" cy="83798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C9519FC-0CB8-4E22-B82B-EE2793E194A4}"/>
              </a:ext>
            </a:extLst>
          </p:cNvPr>
          <p:cNvSpPr/>
          <p:nvPr/>
        </p:nvSpPr>
        <p:spPr>
          <a:xfrm>
            <a:off x="2236637" y="1990877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Verilog Codes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602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727194" y="231622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EE9B76-0E5E-4558-A88E-97CE0D14C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7"/>
          <a:stretch/>
        </p:blipFill>
        <p:spPr>
          <a:xfrm>
            <a:off x="608434" y="5060669"/>
            <a:ext cx="10975132" cy="5822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D4D8DDE-A6FE-462F-A3EF-5D3A6E0A897C}"/>
              </a:ext>
            </a:extLst>
          </p:cNvPr>
          <p:cNvSpPr/>
          <p:nvPr/>
        </p:nvSpPr>
        <p:spPr>
          <a:xfrm>
            <a:off x="1183715" y="1834628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Simulation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6E19DB-3C57-453C-962E-CFC61E3C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19" y="2275635"/>
            <a:ext cx="3264630" cy="194568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20DED8E-F9A5-4733-8862-64C72F2BBA5C}"/>
              </a:ext>
            </a:extLst>
          </p:cNvPr>
          <p:cNvSpPr/>
          <p:nvPr/>
        </p:nvSpPr>
        <p:spPr>
          <a:xfrm>
            <a:off x="2664019" y="816397"/>
            <a:ext cx="6863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Implementation and Results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(Architecture I)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796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361672" y="252071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  <a:endParaRPr lang="en-US" altLang="zh-CN" sz="2800" b="1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79C926-4E4C-478D-A2B2-03EA926BDCDB}"/>
              </a:ext>
            </a:extLst>
          </p:cNvPr>
          <p:cNvSpPr/>
          <p:nvPr/>
        </p:nvSpPr>
        <p:spPr>
          <a:xfrm>
            <a:off x="4619761" y="836846"/>
            <a:ext cx="686396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Architecture II :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E58F3F-E80A-41F8-BA9B-35739119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312" y="2130725"/>
            <a:ext cx="3380294" cy="41223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CD9882-E330-483E-9E75-C7217D3FE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60"/>
          <a:stretch/>
        </p:blipFill>
        <p:spPr>
          <a:xfrm>
            <a:off x="7025092" y="2577786"/>
            <a:ext cx="1649127" cy="17024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563556-5002-4E14-BF7B-39667B7B5B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9"/>
          <a:stretch/>
        </p:blipFill>
        <p:spPr>
          <a:xfrm>
            <a:off x="6903288" y="4765914"/>
            <a:ext cx="1892736" cy="15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08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EC1907D-D4CE-460E-8564-BEA4CF67C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15"/>
          <a:stretch/>
        </p:blipFill>
        <p:spPr>
          <a:xfrm>
            <a:off x="8147152" y="2316583"/>
            <a:ext cx="1957825" cy="18224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7F11284-7299-4D98-9669-7AA3167E8126}"/>
              </a:ext>
            </a:extLst>
          </p:cNvPr>
          <p:cNvSpPr txBox="1"/>
          <p:nvPr/>
        </p:nvSpPr>
        <p:spPr>
          <a:xfrm>
            <a:off x="1581522" y="3227783"/>
            <a:ext cx="3456384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1" i="0" u="none" strike="noStrike" cap="none" spc="0" normalizeH="0" baseline="0" dirty="0">
                <a:ln>
                  <a:noFill/>
                </a:ln>
                <a:solidFill>
                  <a:srgbClr val="49387E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Our High-speed multiplier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49387E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A16F985-473C-41F0-AED4-539F246DB832}"/>
              </a:ext>
            </a:extLst>
          </p:cNvPr>
          <p:cNvSpPr/>
          <p:nvPr/>
        </p:nvSpPr>
        <p:spPr>
          <a:xfrm>
            <a:off x="5266832" y="3429000"/>
            <a:ext cx="2376264" cy="504056"/>
          </a:xfrm>
          <a:prstGeom prst="rightArrow">
            <a:avLst/>
          </a:prstGeom>
          <a:solidFill>
            <a:srgbClr val="49387E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F4F83F-ACD7-4E2F-9EF7-22EB75FD090E}"/>
              </a:ext>
            </a:extLst>
          </p:cNvPr>
          <p:cNvSpPr txBox="1"/>
          <p:nvPr/>
        </p:nvSpPr>
        <p:spPr>
          <a:xfrm>
            <a:off x="4583832" y="2766120"/>
            <a:ext cx="345638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49387E"/>
                </a:solidFill>
                <a:effectLst/>
                <a:uFillTx/>
                <a:latin typeface="+mn-lt"/>
                <a:ea typeface="+mn-ea"/>
                <a:cs typeface="+mn-cs"/>
                <a:sym typeface="等线"/>
              </a:rPr>
              <a:t>Modify</a:t>
            </a:r>
            <a:endParaRPr kumimoji="0" lang="zh-CN" altLang="en-US" sz="2400" b="1" i="0" u="none" strike="noStrike" cap="none" spc="0" normalizeH="0" baseline="0" dirty="0">
              <a:ln>
                <a:noFill/>
              </a:ln>
              <a:solidFill>
                <a:srgbClr val="49387E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2DD9E0-BF25-4A1B-BD6E-FA63F91A040E}"/>
              </a:ext>
            </a:extLst>
          </p:cNvPr>
          <p:cNvSpPr/>
          <p:nvPr/>
        </p:nvSpPr>
        <p:spPr>
          <a:xfrm>
            <a:off x="8394133" y="4307903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rgbClr val="49387E"/>
                </a:solidFill>
              </a:rPr>
              <a:t>Rocket-chip</a:t>
            </a:r>
            <a:endParaRPr lang="zh-CN" altLang="en-US" b="1" dirty="0">
              <a:solidFill>
                <a:srgbClr val="49387E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B349AA-177B-4346-B867-573CD52F8EB1}"/>
              </a:ext>
            </a:extLst>
          </p:cNvPr>
          <p:cNvSpPr/>
          <p:nvPr/>
        </p:nvSpPr>
        <p:spPr>
          <a:xfrm>
            <a:off x="1581522" y="2996951"/>
            <a:ext cx="3578374" cy="1512169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67B0A91-7510-4A72-BB90-58F234CDF689}"/>
              </a:ext>
            </a:extLst>
          </p:cNvPr>
          <p:cNvSpPr/>
          <p:nvPr/>
        </p:nvSpPr>
        <p:spPr>
          <a:xfrm>
            <a:off x="7859120" y="2326029"/>
            <a:ext cx="2448272" cy="2557938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等线"/>
            </a:endParaRPr>
          </a:p>
        </p:txBody>
      </p:sp>
      <p:sp>
        <p:nvSpPr>
          <p:cNvPr id="11" name="矩形 1">
            <a:extLst>
              <a:ext uri="{FF2B5EF4-FFF2-40B4-BE49-F238E27FC236}">
                <a16:creationId xmlns:a16="http://schemas.microsoft.com/office/drawing/2014/main" id="{7647B847-66EA-4046-925C-9F19F76DD1B8}"/>
              </a:ext>
            </a:extLst>
          </p:cNvPr>
          <p:cNvSpPr txBox="1"/>
          <p:nvPr/>
        </p:nvSpPr>
        <p:spPr>
          <a:xfrm>
            <a:off x="3708267" y="398361"/>
            <a:ext cx="5207514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/>
              <a:t>Overview of our goals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65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609206" y="242775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  <a:endParaRPr lang="en-US" altLang="zh-CN" sz="2800" b="1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79C926-4E4C-478D-A2B2-03EA926BDCDB}"/>
              </a:ext>
            </a:extLst>
          </p:cNvPr>
          <p:cNvSpPr/>
          <p:nvPr/>
        </p:nvSpPr>
        <p:spPr>
          <a:xfrm>
            <a:off x="2664019" y="816397"/>
            <a:ext cx="6863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Implementation and Results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(Architecture II)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8A94037-99DB-4A6A-9525-0FAD3C2BA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" b="1"/>
          <a:stretch/>
        </p:blipFill>
        <p:spPr>
          <a:xfrm>
            <a:off x="475856" y="2133256"/>
            <a:ext cx="5196324" cy="27943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2B5495-7A5E-48D2-822B-FDBF77528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56" y="4950073"/>
            <a:ext cx="4727717" cy="61439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6D169EE-4266-4058-95EC-A4C160031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75543"/>
            <a:ext cx="5929164" cy="279433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4D8DDE-A6FE-462F-A3EF-5D3A6E0A897C}"/>
              </a:ext>
            </a:extLst>
          </p:cNvPr>
          <p:cNvSpPr/>
          <p:nvPr/>
        </p:nvSpPr>
        <p:spPr>
          <a:xfrm>
            <a:off x="8593183" y="1648574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RTL View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9519FC-0CB8-4E22-B82B-EE2793E194A4}"/>
              </a:ext>
            </a:extLst>
          </p:cNvPr>
          <p:cNvSpPr/>
          <p:nvPr/>
        </p:nvSpPr>
        <p:spPr>
          <a:xfrm>
            <a:off x="2110991" y="1677070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Verilog Codes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97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3599449" y="231622"/>
            <a:ext cx="8975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Hardware Architecture </a:t>
            </a:r>
            <a:endParaRPr lang="en-US" altLang="zh-CN" sz="2800" b="1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1EE9B76-0E5E-4558-A88E-97CE0D14C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7"/>
          <a:stretch/>
        </p:blipFill>
        <p:spPr>
          <a:xfrm>
            <a:off x="608434" y="5060669"/>
            <a:ext cx="10975132" cy="58227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D4D8DDE-A6FE-462F-A3EF-5D3A6E0A897C}"/>
              </a:ext>
            </a:extLst>
          </p:cNvPr>
          <p:cNvSpPr/>
          <p:nvPr/>
        </p:nvSpPr>
        <p:spPr>
          <a:xfrm>
            <a:off x="1223471" y="1834628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Simulation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6E19DB-3C57-453C-962E-CFC61E3C5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19" y="2275635"/>
            <a:ext cx="3264630" cy="194568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B9F4AFF-1523-4A93-8139-2491097870E4}"/>
              </a:ext>
            </a:extLst>
          </p:cNvPr>
          <p:cNvSpPr/>
          <p:nvPr/>
        </p:nvSpPr>
        <p:spPr>
          <a:xfrm>
            <a:off x="2664019" y="816397"/>
            <a:ext cx="686396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Implementation and Results</a:t>
            </a:r>
          </a:p>
          <a:p>
            <a:pPr algn="ctr"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(Architecture II)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0">
              <a:defRPr/>
            </a:pPr>
            <a:endParaRPr lang="zh-CN" altLang="en-US" sz="20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566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3247AB-50AB-4CF9-9137-D36A6794D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37" b="32887"/>
          <a:stretch/>
        </p:blipFill>
        <p:spPr>
          <a:xfrm>
            <a:off x="1942252" y="838053"/>
            <a:ext cx="9102355" cy="518189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F9BF7BC-E491-4E0B-B194-F17FE7F86BF4}"/>
              </a:ext>
            </a:extLst>
          </p:cNvPr>
          <p:cNvSpPr/>
          <p:nvPr/>
        </p:nvSpPr>
        <p:spPr>
          <a:xfrm>
            <a:off x="3674230" y="256585"/>
            <a:ext cx="505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Comparison between architecture I and II 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44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0E3F9E-8C79-4589-A8EF-CF7BDF11520C}"/>
              </a:ext>
            </a:extLst>
          </p:cNvPr>
          <p:cNvSpPr/>
          <p:nvPr/>
        </p:nvSpPr>
        <p:spPr>
          <a:xfrm>
            <a:off x="1618132" y="2920892"/>
            <a:ext cx="9394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*64-bit Floating-point multiplier in HDL</a:t>
            </a:r>
          </a:p>
        </p:txBody>
      </p:sp>
    </p:spTree>
    <p:extLst>
      <p:ext uri="{BB962C8B-B14F-4D97-AF65-F5344CB8AC3E}">
        <p14:creationId xmlns:p14="http://schemas.microsoft.com/office/powerpoint/2010/main" val="4810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866BE7F-236A-45B9-A1FA-B4DC72D739F0}"/>
              </a:ext>
            </a:extLst>
          </p:cNvPr>
          <p:cNvSpPr/>
          <p:nvPr/>
        </p:nvSpPr>
        <p:spPr>
          <a:xfrm>
            <a:off x="8389088" y="3429000"/>
            <a:ext cx="2679405" cy="1589567"/>
          </a:xfrm>
          <a:prstGeom prst="rect">
            <a:avLst/>
          </a:prstGeom>
          <a:solidFill>
            <a:srgbClr val="E9EBF5"/>
          </a:solidFill>
          <a:ln>
            <a:solidFill>
              <a:srgbClr val="E9EB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DA78C9-9B5A-404E-BE9B-E3C07681246A}"/>
              </a:ext>
            </a:extLst>
          </p:cNvPr>
          <p:cNvSpPr/>
          <p:nvPr/>
        </p:nvSpPr>
        <p:spPr>
          <a:xfrm>
            <a:off x="3181904" y="182333"/>
            <a:ext cx="68639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IEEE754</a:t>
            </a:r>
            <a:r>
              <a:rPr lang="en-US" altLang="zh-CN" sz="3200" b="1" dirty="0">
                <a:solidFill>
                  <a:srgbClr val="503F87"/>
                </a:solidFill>
                <a:latin typeface="微软雅黑" pitchFamily="34" charset="-122"/>
                <a:ea typeface="微软雅黑" pitchFamily="34" charset="-122"/>
              </a:rPr>
              <a:t> Floating-point Standard</a:t>
            </a:r>
            <a:endParaRPr lang="zh-CN" altLang="en-US" sz="2800" dirty="0">
              <a:solidFill>
                <a:srgbClr val="503F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9978D42F-F51A-4F2F-BBCB-D0A4B2D1EFF7}"/>
              </a:ext>
            </a:extLst>
          </p:cNvPr>
          <p:cNvSpPr txBox="1"/>
          <p:nvPr/>
        </p:nvSpPr>
        <p:spPr>
          <a:xfrm>
            <a:off x="599874" y="1092908"/>
            <a:ext cx="897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 Format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392C78-3D06-4618-BE99-E11EAF3B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27" y="1616128"/>
            <a:ext cx="11678402" cy="1059601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D901A807-813D-42FA-9F5D-422965422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981459"/>
              </p:ext>
            </p:extLst>
          </p:nvPr>
        </p:nvGraphicFramePr>
        <p:xfrm>
          <a:off x="461650" y="2909958"/>
          <a:ext cx="7417076" cy="3065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3660">
                  <a:extLst>
                    <a:ext uri="{9D8B030D-6E8A-4147-A177-3AD203B41FA5}">
                      <a16:colId xmlns:a16="http://schemas.microsoft.com/office/drawing/2014/main" val="1429177929"/>
                    </a:ext>
                  </a:extLst>
                </a:gridCol>
                <a:gridCol w="1854472">
                  <a:extLst>
                    <a:ext uri="{9D8B030D-6E8A-4147-A177-3AD203B41FA5}">
                      <a16:colId xmlns:a16="http://schemas.microsoft.com/office/drawing/2014/main" val="1527088673"/>
                    </a:ext>
                  </a:extLst>
                </a:gridCol>
                <a:gridCol w="1854472">
                  <a:extLst>
                    <a:ext uri="{9D8B030D-6E8A-4147-A177-3AD203B41FA5}">
                      <a16:colId xmlns:a16="http://schemas.microsoft.com/office/drawing/2014/main" val="3257721109"/>
                    </a:ext>
                  </a:extLst>
                </a:gridCol>
                <a:gridCol w="1854472">
                  <a:extLst>
                    <a:ext uri="{9D8B030D-6E8A-4147-A177-3AD203B41FA5}">
                      <a16:colId xmlns:a16="http://schemas.microsoft.com/office/drawing/2014/main" val="1406072253"/>
                    </a:ext>
                  </a:extLst>
                </a:gridCol>
              </a:tblGrid>
              <a:tr h="61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符号</a:t>
                      </a:r>
                      <a:r>
                        <a:rPr lang="en-US" sz="1600" kern="100" dirty="0">
                          <a:effectLst/>
                        </a:rPr>
                        <a:t>/1</a:t>
                      </a:r>
                      <a:r>
                        <a:rPr lang="zh-CN" sz="1600" kern="100" dirty="0">
                          <a:effectLst/>
                        </a:rPr>
                        <a:t>位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阶码</a:t>
                      </a:r>
                      <a:r>
                        <a:rPr lang="en-US" sz="1600" kern="100">
                          <a:effectLst/>
                        </a:rPr>
                        <a:t>/8</a:t>
                      </a:r>
                      <a:r>
                        <a:rPr lang="zh-CN" sz="1600" kern="100">
                          <a:effectLst/>
                        </a:rPr>
                        <a:t>位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尾数</a:t>
                      </a:r>
                      <a:r>
                        <a:rPr lang="en-US" sz="1600" kern="100">
                          <a:effectLst/>
                        </a:rPr>
                        <a:t>/23</a:t>
                      </a:r>
                      <a:r>
                        <a:rPr lang="zh-CN" sz="1600" kern="100">
                          <a:effectLst/>
                        </a:rPr>
                        <a:t>位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2780551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NaN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0/1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11111111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非</a:t>
                      </a: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327416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无穷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0/1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11111111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23’b0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41260675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0/1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00000000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任意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5117971"/>
                  </a:ext>
                </a:extLst>
              </a:tr>
              <a:tr h="6131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正常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0/1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（</a:t>
                      </a:r>
                      <a:r>
                        <a:rPr lang="en-US" sz="1600" kern="100">
                          <a:effectLst/>
                        </a:rPr>
                        <a:t>0</a:t>
                      </a:r>
                      <a:r>
                        <a:rPr lang="zh-CN" sz="1600" kern="100">
                          <a:effectLst/>
                        </a:rPr>
                        <a:t>，</a:t>
                      </a:r>
                      <a:r>
                        <a:rPr lang="en-US" sz="1600" kern="100">
                          <a:effectLst/>
                        </a:rPr>
                        <a:t>255</a:t>
                      </a:r>
                      <a:r>
                        <a:rPr lang="zh-CN" sz="1600" kern="100">
                          <a:effectLst/>
                        </a:rPr>
                        <a:t>）</a:t>
                      </a:r>
                      <a:endParaRPr lang="zh-CN" sz="1600" kern="1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任意</a:t>
                      </a:r>
                      <a:endParaRPr lang="zh-CN" sz="1600" kern="1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8501399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B8DA171F-570B-47C3-A1D1-D078EB6BCE78}"/>
              </a:ext>
            </a:extLst>
          </p:cNvPr>
          <p:cNvSpPr/>
          <p:nvPr/>
        </p:nvSpPr>
        <p:spPr>
          <a:xfrm>
            <a:off x="8491870" y="3680329"/>
            <a:ext cx="609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en-US" altLang="zh-CN" dirty="0" err="1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err="1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  <a:defRPr/>
            </a:pP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 *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= </a:t>
            </a:r>
            <a:r>
              <a:rPr lang="en-US" altLang="zh-CN" dirty="0" err="1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endParaRPr lang="en-US" altLang="zh-CN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  <a:defRPr/>
            </a:pP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±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 *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= ±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∞</a:t>
            </a:r>
            <a:endParaRPr lang="en-US" altLang="zh-CN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  <a:defRPr/>
            </a:pP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0 </a:t>
            </a:r>
          </a:p>
        </p:txBody>
      </p:sp>
    </p:spTree>
    <p:extLst>
      <p:ext uri="{BB962C8B-B14F-4D97-AF65-F5344CB8AC3E}">
        <p14:creationId xmlns:p14="http://schemas.microsoft.com/office/powerpoint/2010/main" val="339561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5040CA8-29A4-483B-8B86-FF1E37BB1EA7}"/>
              </a:ext>
            </a:extLst>
          </p:cNvPr>
          <p:cNvSpPr/>
          <p:nvPr/>
        </p:nvSpPr>
        <p:spPr>
          <a:xfrm>
            <a:off x="2916091" y="399265"/>
            <a:ext cx="8492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IEEE754</a:t>
            </a:r>
            <a:r>
              <a:rPr lang="en-US" altLang="zh-CN" sz="3200" b="1" dirty="0">
                <a:solidFill>
                  <a:srgbClr val="503F87"/>
                </a:solidFill>
                <a:latin typeface="微软雅黑" pitchFamily="34" charset="-122"/>
                <a:ea typeface="微软雅黑" pitchFamily="34" charset="-122"/>
              </a:rPr>
              <a:t> Floating-point Multiplier </a:t>
            </a:r>
            <a:endParaRPr lang="zh-CN" altLang="en-US" sz="2800" dirty="0">
              <a:solidFill>
                <a:srgbClr val="503F8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97B614F5-A129-4476-9409-F451416B5711}"/>
              </a:ext>
            </a:extLst>
          </p:cNvPr>
          <p:cNvSpPr txBox="1"/>
          <p:nvPr/>
        </p:nvSpPr>
        <p:spPr>
          <a:xfrm>
            <a:off x="341860" y="1198807"/>
            <a:ext cx="897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Operation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C31ED3-A0E7-4854-A51B-A6B424B0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3" y="2050423"/>
            <a:ext cx="11678402" cy="10596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6AF6CE7-505F-47E5-A52E-F34449EDA850}"/>
              </a:ext>
            </a:extLst>
          </p:cNvPr>
          <p:cNvSpPr/>
          <p:nvPr/>
        </p:nvSpPr>
        <p:spPr>
          <a:xfrm>
            <a:off x="493485" y="2151034"/>
            <a:ext cx="358802" cy="573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4296A06-BDFF-4CA1-9D03-DF2798CF9A53}"/>
              </a:ext>
            </a:extLst>
          </p:cNvPr>
          <p:cNvSpPr/>
          <p:nvPr/>
        </p:nvSpPr>
        <p:spPr>
          <a:xfrm>
            <a:off x="908219" y="2151034"/>
            <a:ext cx="1845614" cy="573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3BB51E-F8F9-42D0-BEDB-FACBE6A53655}"/>
              </a:ext>
            </a:extLst>
          </p:cNvPr>
          <p:cNvSpPr/>
          <p:nvPr/>
        </p:nvSpPr>
        <p:spPr>
          <a:xfrm>
            <a:off x="2809765" y="2151034"/>
            <a:ext cx="9306190" cy="573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366B7F6-1124-40D9-A3F6-2C57CD96764F}"/>
              </a:ext>
            </a:extLst>
          </p:cNvPr>
          <p:cNvCxnSpPr>
            <a:cxnSpLocks/>
          </p:cNvCxnSpPr>
          <p:nvPr/>
        </p:nvCxnSpPr>
        <p:spPr>
          <a:xfrm flipH="1">
            <a:off x="557611" y="2720833"/>
            <a:ext cx="1" cy="8241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369EC6F-100E-4FF7-83CF-83EED4F7FB2E}"/>
              </a:ext>
            </a:extLst>
          </p:cNvPr>
          <p:cNvCxnSpPr>
            <a:cxnSpLocks/>
          </p:cNvCxnSpPr>
          <p:nvPr/>
        </p:nvCxnSpPr>
        <p:spPr>
          <a:xfrm>
            <a:off x="2206298" y="2724891"/>
            <a:ext cx="0" cy="1674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D757268-F0AB-4994-B07E-460219FADD5D}"/>
              </a:ext>
            </a:extLst>
          </p:cNvPr>
          <p:cNvSpPr txBox="1"/>
          <p:nvPr/>
        </p:nvSpPr>
        <p:spPr>
          <a:xfrm>
            <a:off x="180754" y="3499215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A_sign</a:t>
            </a:r>
            <a:r>
              <a:rPr lang="en-US" altLang="zh-CN" b="1" dirty="0">
                <a:solidFill>
                  <a:srgbClr val="FF0000"/>
                </a:solidFill>
              </a:rPr>
              <a:t> ⊕ </a:t>
            </a:r>
            <a:r>
              <a:rPr lang="en-US" altLang="zh-CN" b="1" dirty="0" err="1">
                <a:solidFill>
                  <a:srgbClr val="FF0000"/>
                </a:solidFill>
              </a:rPr>
              <a:t>B_sign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464DF86-70F4-4565-9E9B-7BF414A009A0}"/>
              </a:ext>
            </a:extLst>
          </p:cNvPr>
          <p:cNvSpPr txBox="1"/>
          <p:nvPr/>
        </p:nvSpPr>
        <p:spPr>
          <a:xfrm>
            <a:off x="7462860" y="5571461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Operation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D418663-34AE-4940-8D01-5E4DBEA33042}"/>
              </a:ext>
            </a:extLst>
          </p:cNvPr>
          <p:cNvCxnSpPr>
            <a:cxnSpLocks/>
          </p:cNvCxnSpPr>
          <p:nvPr/>
        </p:nvCxnSpPr>
        <p:spPr>
          <a:xfrm>
            <a:off x="8164075" y="2724891"/>
            <a:ext cx="0" cy="28465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7FB48C9-E2C7-4676-BE72-DAEBBF76435B}"/>
              </a:ext>
            </a:extLst>
          </p:cNvPr>
          <p:cNvSpPr txBox="1"/>
          <p:nvPr/>
        </p:nvSpPr>
        <p:spPr>
          <a:xfrm>
            <a:off x="1569059" y="449538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A_exp</a:t>
            </a:r>
            <a:r>
              <a:rPr lang="en-US" altLang="zh-CN" b="1" dirty="0">
                <a:solidFill>
                  <a:srgbClr val="FF0000"/>
                </a:solidFill>
              </a:rPr>
              <a:t> + </a:t>
            </a:r>
            <a:r>
              <a:rPr lang="en-US" altLang="zh-CN" b="1" dirty="0" err="1">
                <a:solidFill>
                  <a:srgbClr val="FF0000"/>
                </a:solidFill>
              </a:rPr>
              <a:t>B_exp</a:t>
            </a:r>
            <a:r>
              <a:rPr lang="en-US" altLang="zh-CN" b="1" dirty="0">
                <a:solidFill>
                  <a:srgbClr val="FF0000"/>
                </a:solidFill>
              </a:rPr>
              <a:t> - 1023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25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65D013E9-ECA0-40F3-8227-2A01615EF568}"/>
              </a:ext>
            </a:extLst>
          </p:cNvPr>
          <p:cNvSpPr txBox="1"/>
          <p:nvPr/>
        </p:nvSpPr>
        <p:spPr>
          <a:xfrm>
            <a:off x="4137746" y="228511"/>
            <a:ext cx="897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Simulation Result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2BC62F-A787-4D47-8187-AF3CEDD3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16" y="1768322"/>
            <a:ext cx="9934571" cy="9338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3D9420-2704-4FAF-90D7-1ED0B647C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916" y="2934082"/>
            <a:ext cx="9934571" cy="9898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CDCEC4-6F07-47BC-85D3-7566489B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916" y="4141343"/>
            <a:ext cx="9282512" cy="24881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E90B69-8873-435D-83A8-72755C0F7F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938" y="274418"/>
            <a:ext cx="2886549" cy="13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9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91E7BDA-14DF-4310-A1AA-CB1E183F1947}"/>
              </a:ext>
            </a:extLst>
          </p:cNvPr>
          <p:cNvSpPr/>
          <p:nvPr/>
        </p:nvSpPr>
        <p:spPr>
          <a:xfrm>
            <a:off x="1428660" y="2239029"/>
            <a:ext cx="93346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32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III. Override Multiplier with Modified Chisel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46084-7FD4-488E-B494-FF9485B878DB}"/>
              </a:ext>
            </a:extLst>
          </p:cNvPr>
          <p:cNvSpPr/>
          <p:nvPr/>
        </p:nvSpPr>
        <p:spPr>
          <a:xfrm>
            <a:off x="2728879" y="3030418"/>
            <a:ext cx="728663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Override Multiplier with BW algorithm &amp; </a:t>
            </a:r>
            <a:r>
              <a:rPr lang="en-US" altLang="zh-CN" sz="16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Waveform debug</a:t>
            </a:r>
          </a:p>
          <a:p>
            <a:pPr>
              <a:defRPr/>
            </a:pP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6327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6"/>
          <p:cNvSpPr txBox="1"/>
          <p:nvPr/>
        </p:nvSpPr>
        <p:spPr>
          <a:xfrm>
            <a:off x="4002799" y="151860"/>
            <a:ext cx="88845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 Hardware Architecture </a:t>
            </a:r>
          </a:p>
        </p:txBody>
      </p:sp>
      <p:sp>
        <p:nvSpPr>
          <p:cNvPr id="263" name="矩形 8"/>
          <p:cNvSpPr txBox="1"/>
          <p:nvPr/>
        </p:nvSpPr>
        <p:spPr>
          <a:xfrm>
            <a:off x="3734393" y="710000"/>
            <a:ext cx="525415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Rocket Chip Micro-Architecture</a:t>
            </a:r>
          </a:p>
        </p:txBody>
      </p:sp>
      <p:pic>
        <p:nvPicPr>
          <p:cNvPr id="264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544223"/>
            <a:ext cx="8572500" cy="4638676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矩形 10"/>
          <p:cNvSpPr/>
          <p:nvPr/>
        </p:nvSpPr>
        <p:spPr>
          <a:xfrm>
            <a:off x="6502400" y="2384277"/>
            <a:ext cx="1219200" cy="927828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6" name="直接箭头连接符 11"/>
          <p:cNvSpPr/>
          <p:nvPr/>
        </p:nvSpPr>
        <p:spPr>
          <a:xfrm flipH="1">
            <a:off x="7834858" y="2330156"/>
            <a:ext cx="644892" cy="289710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7" name="矩形 12"/>
          <p:cNvSpPr txBox="1"/>
          <p:nvPr/>
        </p:nvSpPr>
        <p:spPr>
          <a:xfrm>
            <a:off x="8445063" y="2040933"/>
            <a:ext cx="6772522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One of our goal</a:t>
            </a:r>
          </a:p>
        </p:txBody>
      </p:sp>
    </p:spTree>
    <p:extLst>
      <p:ext uri="{BB962C8B-B14F-4D97-AF65-F5344CB8AC3E}">
        <p14:creationId xmlns:p14="http://schemas.microsoft.com/office/powerpoint/2010/main" val="1068093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Box 6"/>
          <p:cNvSpPr txBox="1"/>
          <p:nvPr/>
        </p:nvSpPr>
        <p:spPr>
          <a:xfrm>
            <a:off x="4042302" y="189255"/>
            <a:ext cx="8884527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Hardware Architecture </a:t>
            </a:r>
          </a:p>
        </p:txBody>
      </p:sp>
      <p:grpSp>
        <p:nvGrpSpPr>
          <p:cNvPr id="287" name="矩形: 圆角 2"/>
          <p:cNvGrpSpPr/>
          <p:nvPr/>
        </p:nvGrpSpPr>
        <p:grpSpPr>
          <a:xfrm>
            <a:off x="1003177" y="1509204"/>
            <a:ext cx="2601157" cy="1429306"/>
            <a:chOff x="0" y="0"/>
            <a:chExt cx="2601156" cy="1429305"/>
          </a:xfrm>
        </p:grpSpPr>
        <p:sp>
          <p:nvSpPr>
            <p:cNvPr id="285" name="圆角矩形"/>
            <p:cNvSpPr/>
            <p:nvPr/>
          </p:nvSpPr>
          <p:spPr>
            <a:xfrm>
              <a:off x="0" y="0"/>
              <a:ext cx="2601157" cy="142930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6" name="Chisel"/>
            <p:cNvSpPr txBox="1"/>
            <p:nvPr/>
          </p:nvSpPr>
          <p:spPr>
            <a:xfrm>
              <a:off x="115493" y="427632"/>
              <a:ext cx="237017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</a:defRPr>
              </a:lvl1pPr>
            </a:lstStyle>
            <a:p>
              <a:r>
                <a:t>Chisel</a:t>
              </a:r>
            </a:p>
          </p:txBody>
        </p:sp>
      </p:grpSp>
      <p:grpSp>
        <p:nvGrpSpPr>
          <p:cNvPr id="290" name="矩形: 圆角 6"/>
          <p:cNvGrpSpPr/>
          <p:nvPr/>
        </p:nvGrpSpPr>
        <p:grpSpPr>
          <a:xfrm>
            <a:off x="4882717" y="1509204"/>
            <a:ext cx="2601158" cy="1429306"/>
            <a:chOff x="0" y="0"/>
            <a:chExt cx="2601156" cy="1429305"/>
          </a:xfrm>
        </p:grpSpPr>
        <p:sp>
          <p:nvSpPr>
            <p:cNvPr id="288" name="圆角矩形"/>
            <p:cNvSpPr/>
            <p:nvPr/>
          </p:nvSpPr>
          <p:spPr>
            <a:xfrm>
              <a:off x="0" y="0"/>
              <a:ext cx="2601157" cy="142930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32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Verilog"/>
            <p:cNvSpPr txBox="1"/>
            <p:nvPr/>
          </p:nvSpPr>
          <p:spPr>
            <a:xfrm>
              <a:off x="115493" y="427632"/>
              <a:ext cx="2370171" cy="574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3200" b="1">
                  <a:solidFill>
                    <a:srgbClr val="FFFFFF"/>
                  </a:solidFill>
                </a:defRPr>
              </a:lvl1pPr>
            </a:lstStyle>
            <a:p>
              <a:r>
                <a:t>Verilog</a:t>
              </a:r>
            </a:p>
          </p:txBody>
        </p:sp>
      </p:grpSp>
      <p:grpSp>
        <p:nvGrpSpPr>
          <p:cNvPr id="293" name="矩形: 圆角 8"/>
          <p:cNvGrpSpPr/>
          <p:nvPr/>
        </p:nvGrpSpPr>
        <p:grpSpPr>
          <a:xfrm>
            <a:off x="8831799" y="1491448"/>
            <a:ext cx="2601158" cy="1429306"/>
            <a:chOff x="0" y="0"/>
            <a:chExt cx="2601156" cy="1429305"/>
          </a:xfrm>
        </p:grpSpPr>
        <p:sp>
          <p:nvSpPr>
            <p:cNvPr id="291" name="圆角矩形"/>
            <p:cNvSpPr/>
            <p:nvPr/>
          </p:nvSpPr>
          <p:spPr>
            <a:xfrm>
              <a:off x="0" y="0"/>
              <a:ext cx="2601157" cy="142930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 b="1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2" name="VCD waveform generation"/>
            <p:cNvSpPr txBox="1"/>
            <p:nvPr/>
          </p:nvSpPr>
          <p:spPr>
            <a:xfrm>
              <a:off x="115493" y="300632"/>
              <a:ext cx="2370171" cy="828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VCD waveform generation</a:t>
              </a:r>
            </a:p>
          </p:txBody>
        </p:sp>
      </p:grpSp>
      <p:sp>
        <p:nvSpPr>
          <p:cNvPr id="294" name="箭头: 右 4"/>
          <p:cNvSpPr/>
          <p:nvPr/>
        </p:nvSpPr>
        <p:spPr>
          <a:xfrm>
            <a:off x="3826276" y="2086251"/>
            <a:ext cx="781236" cy="2396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>
            <a:solidFill>
              <a:srgbClr val="527E3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箭头: 右 10"/>
          <p:cNvSpPr/>
          <p:nvPr/>
        </p:nvSpPr>
        <p:spPr>
          <a:xfrm>
            <a:off x="7759082" y="2086251"/>
            <a:ext cx="781236" cy="2396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>
            <a:solidFill>
              <a:srgbClr val="527E34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6" name="图片 11" descr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92" y="3360613"/>
            <a:ext cx="2143126" cy="2143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图片 12" descr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02" y="3293822"/>
            <a:ext cx="3653637" cy="2276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250" y="3360613"/>
            <a:ext cx="4206159" cy="220991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715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矩形 1"/>
          <p:cNvGrpSpPr/>
          <p:nvPr/>
        </p:nvGrpSpPr>
        <p:grpSpPr>
          <a:xfrm>
            <a:off x="0" y="906618"/>
            <a:ext cx="12192000" cy="678381"/>
            <a:chOff x="0" y="0"/>
            <a:chExt cx="12192000" cy="678380"/>
          </a:xfrm>
        </p:grpSpPr>
        <p:sp>
          <p:nvSpPr>
            <p:cNvPr id="126" name="矩形"/>
            <p:cNvSpPr/>
            <p:nvPr/>
          </p:nvSpPr>
          <p:spPr>
            <a:xfrm>
              <a:off x="0" y="747"/>
              <a:ext cx="12192000" cy="676886"/>
            </a:xfrm>
            <a:prstGeom prst="rect">
              <a:avLst/>
            </a:prstGeom>
            <a:solidFill>
              <a:srgbClr val="808080">
                <a:alpha val="3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2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27" name="Overview"/>
            <p:cNvSpPr txBox="1"/>
            <p:nvPr/>
          </p:nvSpPr>
          <p:spPr>
            <a:xfrm>
              <a:off x="45719" y="0"/>
              <a:ext cx="12100562" cy="678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200" b="1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t>Overview</a:t>
              </a:r>
            </a:p>
          </p:txBody>
        </p:sp>
      </p:grpSp>
      <p:sp>
        <p:nvSpPr>
          <p:cNvPr id="129" name="矩形 16"/>
          <p:cNvSpPr txBox="1"/>
          <p:nvPr/>
        </p:nvSpPr>
        <p:spPr>
          <a:xfrm>
            <a:off x="1958591" y="4142521"/>
            <a:ext cx="9482653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4B3A8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/>
            </a:pPr>
            <a:r>
              <a:rPr dirty="0"/>
              <a:t>Part II:</a:t>
            </a:r>
            <a:r>
              <a:rPr lang="en-US" altLang="zh-CN" dirty="0"/>
              <a:t> </a:t>
            </a:r>
            <a:r>
              <a:rPr lang="en-US" altLang="zh-CN" sz="2400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 Multiplier with Modified Chisel</a:t>
            </a:r>
          </a:p>
          <a:p>
            <a:endParaRPr dirty="0"/>
          </a:p>
        </p:txBody>
      </p:sp>
      <p:sp>
        <p:nvSpPr>
          <p:cNvPr id="131" name="矩形 18"/>
          <p:cNvSpPr txBox="1"/>
          <p:nvPr/>
        </p:nvSpPr>
        <p:spPr>
          <a:xfrm>
            <a:off x="1976245" y="3000498"/>
            <a:ext cx="8953917" cy="95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8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Part I:</a:t>
            </a:r>
            <a:r>
              <a:rPr lang="en-US" altLang="zh-CN" dirty="0"/>
              <a:t> </a:t>
            </a:r>
            <a:r>
              <a:rPr lang="en-US" altLang="zh-CN" sz="2400" dirty="0"/>
              <a:t>Study of Multipliers and Implementation in HDL</a:t>
            </a:r>
            <a:endParaRPr lang="en-US" altLang="zh-CN" dirty="0"/>
          </a:p>
          <a:p>
            <a:endParaRPr dirty="0"/>
          </a:p>
        </p:txBody>
      </p:sp>
      <p:sp>
        <p:nvSpPr>
          <p:cNvPr id="133" name="矩形 2"/>
          <p:cNvSpPr txBox="1"/>
          <p:nvPr/>
        </p:nvSpPr>
        <p:spPr>
          <a:xfrm>
            <a:off x="2871914" y="1794583"/>
            <a:ext cx="6004561" cy="581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50000"/>
              </a:lnSpc>
              <a:defRPr sz="2400">
                <a:solidFill>
                  <a:srgbClr val="4B3A81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We launch our research on </a:t>
            </a:r>
            <a:r>
              <a:rPr b="1" dirty="0"/>
              <a:t>2 aspects:</a:t>
            </a:r>
          </a:p>
        </p:txBody>
      </p:sp>
      <p:sp>
        <p:nvSpPr>
          <p:cNvPr id="134" name="矩形 7"/>
          <p:cNvSpPr txBox="1"/>
          <p:nvPr/>
        </p:nvSpPr>
        <p:spPr>
          <a:xfrm>
            <a:off x="4439816" y="5271204"/>
            <a:ext cx="60045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4B3A8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Others: Paper Research</a:t>
            </a:r>
          </a:p>
        </p:txBody>
      </p:sp>
      <p:sp>
        <p:nvSpPr>
          <p:cNvPr id="135" name="矩形 8"/>
          <p:cNvSpPr txBox="1"/>
          <p:nvPr/>
        </p:nvSpPr>
        <p:spPr>
          <a:xfrm>
            <a:off x="4073480" y="5644689"/>
            <a:ext cx="737560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1400" b="1">
                <a:solidFill>
                  <a:srgbClr val="A6A6A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600" dirty="0"/>
              <a:t>Find some more advanced architectures</a:t>
            </a:r>
          </a:p>
        </p:txBody>
      </p:sp>
      <p:sp>
        <p:nvSpPr>
          <p:cNvPr id="12" name="矩形 2">
            <a:extLst>
              <a:ext uri="{FF2B5EF4-FFF2-40B4-BE49-F238E27FC236}">
                <a16:creationId xmlns:a16="http://schemas.microsoft.com/office/drawing/2014/main" id="{3CB96DA6-CE72-4DBF-929E-C1C7D9504133}"/>
              </a:ext>
            </a:extLst>
          </p:cNvPr>
          <p:cNvSpPr txBox="1"/>
          <p:nvPr/>
        </p:nvSpPr>
        <p:spPr>
          <a:xfrm>
            <a:off x="2837093" y="4627842"/>
            <a:ext cx="719645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Learning Rocket-chip: </a:t>
            </a:r>
            <a:r>
              <a:rPr lang="en-US" altLang="zh-CN" dirty="0"/>
              <a:t>Waveform Debug and Modified Chisel 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5C045E-578F-41D9-AD5C-EE453129A444}"/>
              </a:ext>
            </a:extLst>
          </p:cNvPr>
          <p:cNvSpPr/>
          <p:nvPr/>
        </p:nvSpPr>
        <p:spPr>
          <a:xfrm>
            <a:off x="3343835" y="3530529"/>
            <a:ext cx="5776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/>
                <a:ea typeface="微软雅黑"/>
                <a:sym typeface="微软雅黑"/>
              </a:rPr>
              <a:t>Multipliers study &amp; Verilog design &amp; Simulation</a:t>
            </a:r>
          </a:p>
        </p:txBody>
      </p:sp>
    </p:spTree>
    <p:extLst>
      <p:ext uri="{BB962C8B-B14F-4D97-AF65-F5344CB8AC3E}">
        <p14:creationId xmlns:p14="http://schemas.microsoft.com/office/powerpoint/2010/main" val="29982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6AD2242-DE95-4C38-96DB-CE76EA852A46}"/>
              </a:ext>
            </a:extLst>
          </p:cNvPr>
          <p:cNvSpPr txBox="1"/>
          <p:nvPr/>
        </p:nvSpPr>
        <p:spPr>
          <a:xfrm>
            <a:off x="4258504" y="730594"/>
            <a:ext cx="4520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/>
                <a:ea typeface="微软雅黑"/>
                <a:sym typeface="微软雅黑"/>
              </a:rPr>
              <a:t>Two way to compile .c file</a:t>
            </a:r>
            <a:endParaRPr lang="zh-CN" altLang="en-US" sz="2400" b="1" dirty="0">
              <a:solidFill>
                <a:srgbClr val="FF0000"/>
              </a:solidFill>
              <a:latin typeface="微软雅黑"/>
              <a:ea typeface="微软雅黑"/>
              <a:sym typeface="微软雅黑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32BA8E03-4A77-4E82-92DE-76AC75C4F439}"/>
              </a:ext>
            </a:extLst>
          </p:cNvPr>
          <p:cNvSpPr txBox="1">
            <a:spLocks/>
          </p:cNvSpPr>
          <p:nvPr/>
        </p:nvSpPr>
        <p:spPr>
          <a:xfrm>
            <a:off x="695400" y="1412776"/>
            <a:ext cx="10515600" cy="5034189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等线"/>
              </a:defRPr>
            </a:lvl9pPr>
          </a:lstStyle>
          <a:p>
            <a:pPr hangingPunct="1"/>
            <a:r>
              <a:rPr lang="zh-CN" altLang="en-US" sz="2400" dirty="0"/>
              <a:t>从</a:t>
            </a:r>
            <a:r>
              <a:rPr lang="en-US" altLang="zh-CN" sz="2400" dirty="0" err="1"/>
              <a:t>github</a:t>
            </a:r>
            <a:r>
              <a:rPr lang="zh-CN" altLang="en-US" sz="2400" dirty="0"/>
              <a:t>下载</a:t>
            </a:r>
            <a:r>
              <a:rPr lang="en-US" altLang="zh-CN" sz="2400" dirty="0"/>
              <a:t>rocket-chip</a:t>
            </a:r>
            <a:r>
              <a:rPr lang="zh-CN" altLang="en-US" sz="2400" dirty="0"/>
              <a:t>和</a:t>
            </a:r>
            <a:r>
              <a:rPr lang="en-US" altLang="zh-CN" sz="2400" dirty="0"/>
              <a:t>rocket-tools</a:t>
            </a:r>
            <a:r>
              <a:rPr lang="zh-CN" altLang="en-US" sz="2400" dirty="0"/>
              <a:t>代码</a:t>
            </a:r>
          </a:p>
          <a:p>
            <a:pPr hangingPunct="1"/>
            <a:r>
              <a:rPr lang="zh-CN" altLang="en-US" sz="2400" dirty="0"/>
              <a:t>进入</a:t>
            </a:r>
            <a:r>
              <a:rPr lang="en-US" altLang="zh-CN" sz="2400" dirty="0"/>
              <a:t>rocket-tools</a:t>
            </a:r>
            <a:r>
              <a:rPr lang="zh-CN" altLang="en-US" sz="2400" dirty="0"/>
              <a:t>路径，运行</a:t>
            </a:r>
            <a:r>
              <a:rPr lang="en-US" altLang="zh-CN" sz="2400" dirty="0"/>
              <a:t>build.sh</a:t>
            </a:r>
            <a:r>
              <a:rPr lang="en-US" sz="2400" dirty="0"/>
              <a:t>，</a:t>
            </a:r>
            <a:r>
              <a:rPr lang="zh-CN" altLang="en-US" sz="2400" dirty="0"/>
              <a:t>将</a:t>
            </a:r>
            <a:r>
              <a:rPr lang="en-US" altLang="zh-CN" sz="2400" dirty="0" err="1"/>
              <a:t>riscv</a:t>
            </a:r>
            <a:r>
              <a:rPr lang="en-US" altLang="zh-CN" sz="2400" dirty="0"/>
              <a:t>-gnu-toolchain</a:t>
            </a:r>
            <a:r>
              <a:rPr lang="zh-CN" altLang="en-US" sz="2400" dirty="0"/>
              <a:t>添加到系统路径，检查</a:t>
            </a:r>
            <a:r>
              <a:rPr lang="en-US" altLang="zh-CN" sz="2400" dirty="0" err="1"/>
              <a:t>riscv-gcc</a:t>
            </a:r>
            <a:r>
              <a:rPr lang="en-US" sz="2400" dirty="0"/>
              <a:t>，</a:t>
            </a:r>
            <a:r>
              <a:rPr lang="zh-CN" altLang="en-US" sz="2400" dirty="0"/>
              <a:t>成功则可进入下一步。</a:t>
            </a:r>
          </a:p>
          <a:p>
            <a:pPr hangingPunct="1"/>
            <a:r>
              <a:rPr lang="zh-CN" altLang="en-US" sz="2400" dirty="0"/>
              <a:t>进入</a:t>
            </a:r>
            <a:r>
              <a:rPr lang="en-US" altLang="zh-CN" sz="2400" dirty="0"/>
              <a:t>rocket-chip</a:t>
            </a:r>
            <a:r>
              <a:rPr lang="zh-CN" altLang="en-US" sz="2400" dirty="0"/>
              <a:t>目录，进入</a:t>
            </a:r>
            <a:r>
              <a:rPr lang="en-US" altLang="zh-CN" sz="2400" dirty="0" err="1"/>
              <a:t>emluator</a:t>
            </a:r>
            <a:r>
              <a:rPr lang="zh-CN" altLang="en-US" sz="2400" dirty="0"/>
              <a:t>目录，运行</a:t>
            </a:r>
            <a:r>
              <a:rPr lang="en-US" altLang="zh-CN" sz="2400" dirty="0"/>
              <a:t>make</a:t>
            </a:r>
            <a:r>
              <a:rPr lang="en-US" sz="2400" dirty="0"/>
              <a:t>，</a:t>
            </a:r>
            <a:r>
              <a:rPr lang="zh-CN" altLang="en-US" sz="2400" dirty="0"/>
              <a:t>生成</a:t>
            </a:r>
            <a:r>
              <a:rPr lang="en-US" altLang="zh-CN" sz="2400" dirty="0"/>
              <a:t>emulator-</a:t>
            </a:r>
            <a:r>
              <a:rPr lang="en-US" altLang="zh-CN" sz="2400" dirty="0" err="1"/>
              <a:t>freechips.rocketchip.system</a:t>
            </a:r>
            <a:r>
              <a:rPr lang="en-US" altLang="zh-CN" sz="2400" dirty="0"/>
              <a:t>-</a:t>
            </a:r>
            <a:r>
              <a:rPr lang="en-US" altLang="zh-CN" sz="2400" dirty="0" err="1"/>
              <a:t>DefaultConfig</a:t>
            </a:r>
            <a:r>
              <a:rPr lang="en-US" altLang="zh-CN" sz="2400" dirty="0"/>
              <a:t> </a:t>
            </a:r>
            <a:r>
              <a:rPr lang="zh-CN" altLang="en-US" sz="2400" dirty="0"/>
              <a:t>仿真器的程序。</a:t>
            </a:r>
          </a:p>
          <a:p>
            <a:pPr hangingPunct="1"/>
            <a:r>
              <a:rPr lang="zh-CN" altLang="en-US" sz="2400" dirty="0"/>
              <a:t> 仿真</a:t>
            </a:r>
            <a:r>
              <a:rPr lang="en-US" altLang="zh-CN" sz="2400" dirty="0"/>
              <a:t>C</a:t>
            </a:r>
            <a:r>
              <a:rPr lang="zh-CN" altLang="en-US" sz="2400" dirty="0"/>
              <a:t>程序</a:t>
            </a:r>
            <a:r>
              <a:rPr lang="en-US" altLang="zh-CN" sz="2400" dirty="0"/>
              <a:t>: </a:t>
            </a:r>
            <a:r>
              <a:rPr lang="zh-CN" altLang="en-US" sz="2400" dirty="0"/>
              <a:t>在</a:t>
            </a:r>
            <a:r>
              <a:rPr lang="en-US" altLang="zh-CN" sz="2400" dirty="0"/>
              <a:t>/</a:t>
            </a:r>
            <a:r>
              <a:rPr lang="en-US" sz="2400" dirty="0" err="1"/>
              <a:t>riscv</a:t>
            </a:r>
            <a:r>
              <a:rPr lang="en-US" sz="2400" dirty="0"/>
              <a:t>-tools/</a:t>
            </a:r>
            <a:r>
              <a:rPr lang="en-US" sz="2400" dirty="0" err="1"/>
              <a:t>riscv</a:t>
            </a:r>
            <a:r>
              <a:rPr lang="en-US" sz="2400" dirty="0"/>
              <a:t>-tests/benchmarks</a:t>
            </a:r>
            <a:r>
              <a:rPr lang="zh-CN" altLang="en-US" sz="2400" dirty="0"/>
              <a:t>的项目目录创建</a:t>
            </a:r>
            <a:r>
              <a:rPr lang="en-US" altLang="zh-CN" sz="2400" dirty="0"/>
              <a:t>C</a:t>
            </a:r>
            <a:r>
              <a:rPr lang="zh-CN" altLang="en-US" sz="2400" dirty="0"/>
              <a:t>代码，修改</a:t>
            </a:r>
            <a:r>
              <a:rPr lang="en-US" altLang="zh-CN" sz="2400" dirty="0" err="1"/>
              <a:t>Makefile</a:t>
            </a:r>
            <a:r>
              <a:rPr lang="zh-CN" altLang="en-US" sz="2400" dirty="0"/>
              <a:t>中的</a:t>
            </a:r>
            <a:r>
              <a:rPr lang="en-US" sz="2400" dirty="0" err="1"/>
              <a:t>bmarks</a:t>
            </a:r>
            <a:r>
              <a:rPr lang="zh-CN" altLang="en-US" sz="2400" dirty="0"/>
              <a:t>变量为项目目录名称，编译后得到</a:t>
            </a:r>
            <a:r>
              <a:rPr lang="en-US" altLang="zh-CN" sz="2400" dirty="0"/>
              <a:t>.</a:t>
            </a:r>
            <a:r>
              <a:rPr lang="en-US" altLang="zh-CN" sz="2400" dirty="0" err="1"/>
              <a:t>riscv</a:t>
            </a:r>
            <a:r>
              <a:rPr lang="zh-CN" altLang="en-US" sz="2400" dirty="0"/>
              <a:t>文件，将</a:t>
            </a:r>
            <a:r>
              <a:rPr lang="en-US" altLang="zh-CN" sz="2400" dirty="0"/>
              <a:t>.</a:t>
            </a:r>
            <a:r>
              <a:rPr lang="en-US" altLang="zh-CN" sz="2400" dirty="0" err="1"/>
              <a:t>riscv</a:t>
            </a:r>
            <a:r>
              <a:rPr lang="zh-CN" altLang="en-US" sz="2400" dirty="0"/>
              <a:t>文件移动到</a:t>
            </a:r>
            <a:r>
              <a:rPr lang="en-US" altLang="zh-CN" sz="2400" dirty="0"/>
              <a:t>emulator</a:t>
            </a:r>
            <a:r>
              <a:rPr lang="zh-CN" altLang="en-US" sz="2400" dirty="0"/>
              <a:t>目录下，利用生成好的仿真器程序运行</a:t>
            </a:r>
            <a:r>
              <a:rPr lang="en-US" altLang="zh-CN" sz="2400" dirty="0"/>
              <a:t>.</a:t>
            </a:r>
            <a:r>
              <a:rPr lang="en-US" altLang="zh-CN" sz="2400" dirty="0" err="1"/>
              <a:t>riscv</a:t>
            </a:r>
            <a:r>
              <a:rPr lang="zh-CN" altLang="en-US" sz="2400" dirty="0"/>
              <a:t>文件，生成仿真结果和逻辑图仿真</a:t>
            </a:r>
          </a:p>
          <a:p>
            <a:pPr hangingPunct="1"/>
            <a:r>
              <a:rPr lang="zh-CN" altLang="en-US" sz="2400" dirty="0"/>
              <a:t>进行电路仿真，进入</a:t>
            </a:r>
            <a:r>
              <a:rPr lang="en-US" altLang="zh-CN" sz="2400" dirty="0"/>
              <a:t>/</a:t>
            </a:r>
            <a:r>
              <a:rPr lang="en-US" sz="2400" dirty="0"/>
              <a:t>rocket-chip/</a:t>
            </a:r>
            <a:r>
              <a:rPr lang="en-US" sz="2400" dirty="0" err="1"/>
              <a:t>src</a:t>
            </a:r>
            <a:r>
              <a:rPr lang="en-US" sz="2400" dirty="0"/>
              <a:t>/main/</a:t>
            </a:r>
            <a:r>
              <a:rPr lang="en-US" sz="2400" dirty="0" err="1"/>
              <a:t>scala</a:t>
            </a:r>
            <a:r>
              <a:rPr lang="zh-CN" altLang="en-US" sz="2400" dirty="0"/>
              <a:t>目录下，修改</a:t>
            </a:r>
            <a:r>
              <a:rPr lang="en-US" sz="2400" dirty="0" err="1"/>
              <a:t>Configs.scala</a:t>
            </a:r>
            <a:r>
              <a:rPr lang="zh-CN" altLang="en-US" sz="2400" dirty="0"/>
              <a:t>的核心配置定义，构建</a:t>
            </a:r>
            <a:r>
              <a:rPr lang="en-US" altLang="zh-CN" sz="2400" dirty="0"/>
              <a:t>rocket-chip</a:t>
            </a:r>
            <a:r>
              <a:rPr lang="zh-CN" altLang="en-US" sz="2400" dirty="0"/>
              <a:t>的核心代码，进入</a:t>
            </a:r>
            <a:r>
              <a:rPr lang="en-US" altLang="zh-CN" sz="2400" dirty="0"/>
              <a:t>emulator</a:t>
            </a:r>
            <a:r>
              <a:rPr lang="zh-CN" altLang="en-US" sz="2400" dirty="0"/>
              <a:t>重新编译</a:t>
            </a:r>
            <a:r>
              <a:rPr lang="en-US" sz="2400" dirty="0"/>
              <a:t>CONFIG=</a:t>
            </a:r>
            <a:r>
              <a:rPr lang="en-US" sz="2400" dirty="0" err="1"/>
              <a:t>src</a:t>
            </a:r>
            <a:r>
              <a:rPr lang="en-US" sz="2400" dirty="0"/>
              <a:t>/main/</a:t>
            </a:r>
            <a:r>
              <a:rPr lang="en-US" sz="2400" dirty="0" err="1"/>
              <a:t>scala</a:t>
            </a:r>
            <a:r>
              <a:rPr lang="en-US" sz="2400" dirty="0"/>
              <a:t>/</a:t>
            </a:r>
            <a:r>
              <a:rPr lang="en-US" sz="2400" dirty="0" err="1"/>
              <a:t>coreplex</a:t>
            </a:r>
            <a:r>
              <a:rPr lang="en-US" sz="2400" dirty="0"/>
              <a:t>/</a:t>
            </a:r>
            <a:r>
              <a:rPr lang="en-US" sz="2400" dirty="0" err="1"/>
              <a:t>Configs.scala</a:t>
            </a:r>
            <a:r>
              <a:rPr lang="zh-CN" altLang="en-US" sz="2400" dirty="0"/>
              <a:t>中定义好的类名，得到新的芯片仿真器，重复以上流程。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714AA29B-3526-4C40-9172-F330F946F534}"/>
              </a:ext>
            </a:extLst>
          </p:cNvPr>
          <p:cNvSpPr txBox="1"/>
          <p:nvPr/>
        </p:nvSpPr>
        <p:spPr>
          <a:xfrm>
            <a:off x="3431704" y="187275"/>
            <a:ext cx="936989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36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sz="2800" dirty="0"/>
              <a:t>Run Through Rocket-chip generator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35427061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56DFF1-0C8C-438F-8029-D37B3E998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9" y="739623"/>
            <a:ext cx="9389603" cy="5868502"/>
          </a:xfrm>
          <a:prstGeom prst="rect">
            <a:avLst/>
          </a:prstGeom>
        </p:spPr>
      </p:pic>
      <p:sp>
        <p:nvSpPr>
          <p:cNvPr id="5" name="椭圆 10">
            <a:extLst>
              <a:ext uri="{FF2B5EF4-FFF2-40B4-BE49-F238E27FC236}">
                <a16:creationId xmlns:a16="http://schemas.microsoft.com/office/drawing/2014/main" id="{C6DE599A-11C7-43A8-9077-34820661176B}"/>
              </a:ext>
            </a:extLst>
          </p:cNvPr>
          <p:cNvSpPr/>
          <p:nvPr/>
        </p:nvSpPr>
        <p:spPr>
          <a:xfrm>
            <a:off x="2602523" y="1727495"/>
            <a:ext cx="4109775" cy="398983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直接箭头连接符 18">
            <a:extLst>
              <a:ext uri="{FF2B5EF4-FFF2-40B4-BE49-F238E27FC236}">
                <a16:creationId xmlns:a16="http://schemas.microsoft.com/office/drawing/2014/main" id="{B9E94DF3-2F7E-4309-9ECD-79A52134AB3F}"/>
              </a:ext>
            </a:extLst>
          </p:cNvPr>
          <p:cNvSpPr/>
          <p:nvPr/>
        </p:nvSpPr>
        <p:spPr>
          <a:xfrm flipV="1">
            <a:off x="5744214" y="572756"/>
            <a:ext cx="1651374" cy="1181877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id="{E6E00E30-006B-4E7F-B10D-CF0B008996A6}"/>
              </a:ext>
            </a:extLst>
          </p:cNvPr>
          <p:cNvSpPr txBox="1"/>
          <p:nvPr/>
        </p:nvSpPr>
        <p:spPr>
          <a:xfrm>
            <a:off x="7395588" y="172646"/>
            <a:ext cx="77143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删除，防止运算过程被优化省略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54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574622-2507-4C2E-B0B2-F6A6BC35E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4" y="620688"/>
            <a:ext cx="11718852" cy="5350442"/>
          </a:xfrm>
          <a:prstGeom prst="rect">
            <a:avLst/>
          </a:prstGeom>
        </p:spPr>
      </p:pic>
      <p:sp>
        <p:nvSpPr>
          <p:cNvPr id="5" name="椭圆 10">
            <a:extLst>
              <a:ext uri="{FF2B5EF4-FFF2-40B4-BE49-F238E27FC236}">
                <a16:creationId xmlns:a16="http://schemas.microsoft.com/office/drawing/2014/main" id="{C6DE599A-11C7-43A8-9077-34820661176B}"/>
              </a:ext>
            </a:extLst>
          </p:cNvPr>
          <p:cNvSpPr/>
          <p:nvPr/>
        </p:nvSpPr>
        <p:spPr>
          <a:xfrm>
            <a:off x="82360" y="3723444"/>
            <a:ext cx="1999660" cy="365536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直接箭头连接符 18">
            <a:extLst>
              <a:ext uri="{FF2B5EF4-FFF2-40B4-BE49-F238E27FC236}">
                <a16:creationId xmlns:a16="http://schemas.microsoft.com/office/drawing/2014/main" id="{B9E94DF3-2F7E-4309-9ECD-79A52134AB3F}"/>
              </a:ext>
            </a:extLst>
          </p:cNvPr>
          <p:cNvSpPr/>
          <p:nvPr/>
        </p:nvSpPr>
        <p:spPr>
          <a:xfrm flipV="1">
            <a:off x="1730233" y="3134555"/>
            <a:ext cx="3141631" cy="588888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" name="矩形 19">
            <a:extLst>
              <a:ext uri="{FF2B5EF4-FFF2-40B4-BE49-F238E27FC236}">
                <a16:creationId xmlns:a16="http://schemas.microsoft.com/office/drawing/2014/main" id="{E6E00E30-006B-4E7F-B10D-CF0B008996A6}"/>
              </a:ext>
            </a:extLst>
          </p:cNvPr>
          <p:cNvSpPr txBox="1"/>
          <p:nvPr/>
        </p:nvSpPr>
        <p:spPr>
          <a:xfrm>
            <a:off x="4871864" y="2895799"/>
            <a:ext cx="77143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dirty="0"/>
              <a:t>反汇编找到乘法的指令序号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28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74E0EC-6B10-47FF-B294-70AB46B49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04"/>
          <a:stretch/>
        </p:blipFill>
        <p:spPr>
          <a:xfrm>
            <a:off x="479376" y="1991951"/>
            <a:ext cx="11449272" cy="2874097"/>
          </a:xfrm>
          <a:prstGeom prst="rect">
            <a:avLst/>
          </a:prstGeom>
        </p:spPr>
      </p:pic>
      <p:sp>
        <p:nvSpPr>
          <p:cNvPr id="8" name="矩形 19">
            <a:extLst>
              <a:ext uri="{FF2B5EF4-FFF2-40B4-BE49-F238E27FC236}">
                <a16:creationId xmlns:a16="http://schemas.microsoft.com/office/drawing/2014/main" id="{406FC903-F87E-4E2A-8A4D-95D80E9E0203}"/>
              </a:ext>
            </a:extLst>
          </p:cNvPr>
          <p:cNvSpPr txBox="1"/>
          <p:nvPr/>
        </p:nvSpPr>
        <p:spPr>
          <a:xfrm>
            <a:off x="2351584" y="1340768"/>
            <a:ext cx="77048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zh-CN" altLang="en-US" dirty="0"/>
              <a:t>在波形图中找到进行乘法的波形信号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744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C7E6CB-C4DE-4CD7-9C45-9192E5B7C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" r="31561"/>
          <a:stretch/>
        </p:blipFill>
        <p:spPr>
          <a:xfrm>
            <a:off x="479376" y="1412776"/>
            <a:ext cx="11637368" cy="3625751"/>
          </a:xfrm>
          <a:prstGeom prst="rect">
            <a:avLst/>
          </a:prstGeom>
        </p:spPr>
      </p:pic>
      <p:sp>
        <p:nvSpPr>
          <p:cNvPr id="6" name="矩形 19">
            <a:extLst>
              <a:ext uri="{FF2B5EF4-FFF2-40B4-BE49-F238E27FC236}">
                <a16:creationId xmlns:a16="http://schemas.microsoft.com/office/drawing/2014/main" id="{DB28EB65-C81E-4E0E-9AD9-B6AD00E0C320}"/>
              </a:ext>
            </a:extLst>
          </p:cNvPr>
          <p:cNvSpPr txBox="1"/>
          <p:nvPr/>
        </p:nvSpPr>
        <p:spPr>
          <a:xfrm>
            <a:off x="2243572" y="836712"/>
            <a:ext cx="770485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zh-CN" altLang="en-US" dirty="0"/>
              <a:t>在波形图中找到进行乘法的波形信号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80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51E04FC-A3D8-4A43-884B-3FF41A9CD2A0}"/>
              </a:ext>
            </a:extLst>
          </p:cNvPr>
          <p:cNvSpPr/>
          <p:nvPr/>
        </p:nvSpPr>
        <p:spPr>
          <a:xfrm>
            <a:off x="2522687" y="611916"/>
            <a:ext cx="8492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Override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Multiplier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with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BW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algorithm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1E2A9C3E-CE5B-7F4F-90DF-D7D7EEC3425E}"/>
              </a:ext>
            </a:extLst>
          </p:cNvPr>
          <p:cNvSpPr txBox="1"/>
          <p:nvPr/>
        </p:nvSpPr>
        <p:spPr>
          <a:xfrm>
            <a:off x="769995" y="1390620"/>
            <a:ext cx="8975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Disadvantages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inserting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verilog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statement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51F449-46DB-3D4A-B04F-5313A6EAD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95" y="1913840"/>
            <a:ext cx="7785100" cy="4711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7D3770-604D-7B4B-AA1C-1C034D85E2D5}"/>
              </a:ext>
            </a:extLst>
          </p:cNvPr>
          <p:cNvSpPr txBox="1"/>
          <p:nvPr/>
        </p:nvSpPr>
        <p:spPr>
          <a:xfrm>
            <a:off x="627321" y="1913840"/>
            <a:ext cx="746405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4016DB3-75B7-9345-B7CA-8AD21E415C5B}"/>
              </a:ext>
            </a:extLst>
          </p:cNvPr>
          <p:cNvSpPr txBox="1"/>
          <p:nvPr/>
        </p:nvSpPr>
        <p:spPr>
          <a:xfrm>
            <a:off x="8234051" y="2206227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Not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convenient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3F8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897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36FD4C-0AD6-EB4D-8E1E-5CD29D8DD9C5}"/>
              </a:ext>
            </a:extLst>
          </p:cNvPr>
          <p:cNvSpPr/>
          <p:nvPr/>
        </p:nvSpPr>
        <p:spPr>
          <a:xfrm>
            <a:off x="2522687" y="611916"/>
            <a:ext cx="8492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Override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Multiplier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with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BW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algorithm</a:t>
            </a:r>
          </a:p>
        </p:txBody>
      </p:sp>
      <p:pic>
        <p:nvPicPr>
          <p:cNvPr id="5" name="图片 3" descr="图片 3">
            <a:extLst>
              <a:ext uri="{FF2B5EF4-FFF2-40B4-BE49-F238E27FC236}">
                <a16:creationId xmlns:a16="http://schemas.microsoft.com/office/drawing/2014/main" id="{DA947D3A-E89E-4541-85E3-F0CA88FC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040" y="1440604"/>
            <a:ext cx="3260969" cy="3976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4" descr="图片 4">
            <a:extLst>
              <a:ext uri="{FF2B5EF4-FFF2-40B4-BE49-F238E27FC236}">
                <a16:creationId xmlns:a16="http://schemas.microsoft.com/office/drawing/2014/main" id="{0659B28B-C208-6140-BDF3-59581136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760"/>
          <a:stretch>
            <a:fillRect/>
          </a:stretch>
        </p:blipFill>
        <p:spPr>
          <a:xfrm>
            <a:off x="7262166" y="1525321"/>
            <a:ext cx="1649128" cy="1702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图片 5" descr="图片 5">
            <a:extLst>
              <a:ext uri="{FF2B5EF4-FFF2-40B4-BE49-F238E27FC236}">
                <a16:creationId xmlns:a16="http://schemas.microsoft.com/office/drawing/2014/main" id="{7E0A7540-3D1F-CB44-B900-A1A67070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669"/>
          <a:stretch>
            <a:fillRect/>
          </a:stretch>
        </p:blipFill>
        <p:spPr>
          <a:xfrm>
            <a:off x="7140361" y="3832154"/>
            <a:ext cx="1892737" cy="15439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8383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24ACDCA-2146-9A4E-A6E6-4230DB82F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1433068"/>
            <a:ext cx="7962900" cy="444500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7355A886-2A45-AC4A-9C34-271CDA1A667F}"/>
              </a:ext>
            </a:extLst>
          </p:cNvPr>
          <p:cNvCxnSpPr/>
          <p:nvPr/>
        </p:nvCxnSpPr>
        <p:spPr>
          <a:xfrm>
            <a:off x="6364224" y="1877568"/>
            <a:ext cx="0" cy="1121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5D540742-B765-8D43-A759-F35F5E64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800" y="3132082"/>
            <a:ext cx="8280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1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F47052-630A-EB4B-B548-D7ECBCEE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405" y="984250"/>
            <a:ext cx="60833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F81E104-6E67-E14D-BCF4-01951A877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74" y="1054100"/>
            <a:ext cx="7556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07366"/>
            <a:ext cx="12192000" cy="676885"/>
          </a:xfrm>
          <a:prstGeom prst="rect">
            <a:avLst/>
          </a:prstGeom>
          <a:solidFill>
            <a:schemeClr val="bg1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265" b="1" dirty="0">
                <a:solidFill>
                  <a:prstClr val="white"/>
                </a:solidFill>
                <a:latin typeface="Times New Roman" pitchFamily="18" charset="0"/>
              </a:rPr>
              <a:t>CONTENT</a:t>
            </a:r>
            <a:endParaRPr lang="zh-CN" altLang="en-US" sz="4265" b="1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7F878B-49F7-4F40-B6CC-1AE0E9EED6FA}"/>
              </a:ext>
            </a:extLst>
          </p:cNvPr>
          <p:cNvSpPr/>
          <p:nvPr/>
        </p:nvSpPr>
        <p:spPr>
          <a:xfrm>
            <a:off x="843362" y="2088709"/>
            <a:ext cx="60960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I.</a:t>
            </a:r>
            <a:r>
              <a:rPr lang="zh-CN" altLang="en-US" sz="24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4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Review</a:t>
            </a:r>
            <a:endParaRPr lang="zh-CN" altLang="en-US" sz="24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868608-6D6B-4503-A0F9-BD4AFEE68D89}"/>
              </a:ext>
            </a:extLst>
          </p:cNvPr>
          <p:cNvSpPr/>
          <p:nvPr/>
        </p:nvSpPr>
        <p:spPr>
          <a:xfrm>
            <a:off x="1263069" y="2523097"/>
            <a:ext cx="50394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brief review of RISCV and  fast multiplier 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4FF148-29A5-49EB-A64C-F6333A006CA4}"/>
              </a:ext>
            </a:extLst>
          </p:cNvPr>
          <p:cNvSpPr/>
          <p:nvPr/>
        </p:nvSpPr>
        <p:spPr>
          <a:xfrm>
            <a:off x="843362" y="3170775"/>
            <a:ext cx="8998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 Study of</a:t>
            </a:r>
            <a:r>
              <a:rPr lang="zh-CN" altLang="en-US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Multipliers and Implementation in HDL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3C8794C-D066-448B-8C2C-E7723CFB42F6}"/>
              </a:ext>
            </a:extLst>
          </p:cNvPr>
          <p:cNvSpPr/>
          <p:nvPr/>
        </p:nvSpPr>
        <p:spPr>
          <a:xfrm>
            <a:off x="1263069" y="3681454"/>
            <a:ext cx="76241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 Various Classification of Digital Multipliers 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ii) Baugh-Wooley Multiplier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iii)* 64-bit Floating-point multiplier in HDL</a:t>
            </a:r>
          </a:p>
          <a:p>
            <a:endParaRPr lang="zh-CN" altLang="en-US" sz="16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D2B905-AC35-4071-95F8-4076E73726CE}"/>
              </a:ext>
            </a:extLst>
          </p:cNvPr>
          <p:cNvSpPr/>
          <p:nvPr/>
        </p:nvSpPr>
        <p:spPr>
          <a:xfrm>
            <a:off x="1263069" y="5365859"/>
            <a:ext cx="7967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 Override Multiplier with BW algorithm</a:t>
            </a:r>
          </a:p>
          <a:p>
            <a:r>
              <a:rPr lang="en-US" altLang="zh-CN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ii) Waveform debug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7E61E38-F994-4249-B173-B11ECE1DF0D5}"/>
              </a:ext>
            </a:extLst>
          </p:cNvPr>
          <p:cNvSpPr/>
          <p:nvPr/>
        </p:nvSpPr>
        <p:spPr>
          <a:xfrm>
            <a:off x="843362" y="4873242"/>
            <a:ext cx="103555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III.</a:t>
            </a:r>
            <a:r>
              <a:rPr lang="zh-CN" altLang="en-US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Override Multiplier with Modified Chisel</a:t>
            </a:r>
          </a:p>
          <a:p>
            <a:pPr>
              <a:defRPr/>
            </a:pPr>
            <a:endParaRPr lang="en-US" altLang="zh-CN" sz="2400" b="1" dirty="0">
              <a:solidFill>
                <a:srgbClr val="503F8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23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85C462-7B0A-8A41-9702-D9F89043F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00" y="495300"/>
            <a:ext cx="6883400" cy="5867400"/>
          </a:xfrm>
          <a:prstGeom prst="rect">
            <a:avLst/>
          </a:prstGeom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EFD30927-BE3D-CF46-8E5A-A359F20BFD98}"/>
              </a:ext>
            </a:extLst>
          </p:cNvPr>
          <p:cNvSpPr/>
          <p:nvPr/>
        </p:nvSpPr>
        <p:spPr>
          <a:xfrm>
            <a:off x="5092995" y="5518298"/>
            <a:ext cx="1796903" cy="17012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8835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C49A6C-5553-FB45-8F3D-D43B6A7A27BD}"/>
              </a:ext>
            </a:extLst>
          </p:cNvPr>
          <p:cNvSpPr txBox="1"/>
          <p:nvPr/>
        </p:nvSpPr>
        <p:spPr>
          <a:xfrm>
            <a:off x="1118547" y="955496"/>
            <a:ext cx="689323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Main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errors </a:t>
            </a:r>
            <a:r>
              <a:rPr kumimoji="1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(solved)</a:t>
            </a:r>
            <a:endParaRPr kumimoji="1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03F8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zh-CN" sz="2400" dirty="0">
                <a:solidFill>
                  <a:srgbClr val="503F87"/>
                </a:solidFill>
              </a:rPr>
              <a:t>Syntactical errors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zh-CN" sz="2400" dirty="0">
                <a:solidFill>
                  <a:srgbClr val="503F87"/>
                </a:solidFill>
              </a:rPr>
              <a:t>Variables are not compatible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zh-CN" sz="2400" dirty="0">
                <a:solidFill>
                  <a:srgbClr val="503F87"/>
                </a:solidFill>
              </a:rPr>
              <a:t>Overflow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zh-CN" sz="2400" dirty="0">
                <a:solidFill>
                  <a:srgbClr val="503F87"/>
                </a:solidFill>
              </a:rPr>
              <a:t>The code could not be translated into the circuit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503F8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0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65EFFB-A913-B54C-8FE7-9EDDAE80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942312"/>
            <a:ext cx="6896100" cy="4229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F1A97D-AC84-2D41-8A26-4EB410354689}"/>
              </a:ext>
            </a:extLst>
          </p:cNvPr>
          <p:cNvSpPr txBox="1"/>
          <p:nvPr/>
        </p:nvSpPr>
        <p:spPr>
          <a:xfrm>
            <a:off x="7462860" y="5571461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Success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！</a:t>
            </a:r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0C09E47E-EC76-CB4B-9470-F784F8A1D586}"/>
              </a:ext>
            </a:extLst>
          </p:cNvPr>
          <p:cNvSpPr/>
          <p:nvPr/>
        </p:nvSpPr>
        <p:spPr>
          <a:xfrm>
            <a:off x="2647950" y="3848986"/>
            <a:ext cx="6896100" cy="999461"/>
          </a:xfrm>
          <a:prstGeom prst="frame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157565-615F-F646-9E70-757D14619FB1}"/>
              </a:ext>
            </a:extLst>
          </p:cNvPr>
          <p:cNvSpPr txBox="1"/>
          <p:nvPr/>
        </p:nvSpPr>
        <p:spPr>
          <a:xfrm>
            <a:off x="9544050" y="3848986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Exist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in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beginning</a:t>
            </a:r>
            <a:endParaRPr kumimoji="1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503F8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68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E37E48-AEA4-4A45-B348-493C80DB4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41" y="698548"/>
            <a:ext cx="9048162" cy="5618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860979F-FE70-1A40-9629-0D3B98FC28F4}"/>
              </a:ext>
            </a:extLst>
          </p:cNvPr>
          <p:cNvSpPr txBox="1"/>
          <p:nvPr/>
        </p:nvSpPr>
        <p:spPr>
          <a:xfrm>
            <a:off x="4635504" y="4479060"/>
            <a:ext cx="2920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The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result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is</a:t>
            </a: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 </a:t>
            </a:r>
            <a:r>
              <a:rPr kumimoji="1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503F87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correct</a:t>
            </a: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503F87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椭圆 10">
            <a:extLst>
              <a:ext uri="{FF2B5EF4-FFF2-40B4-BE49-F238E27FC236}">
                <a16:creationId xmlns:a16="http://schemas.microsoft.com/office/drawing/2014/main" id="{51A3CCA5-8750-42D3-933F-919F5651A0B0}"/>
              </a:ext>
            </a:extLst>
          </p:cNvPr>
          <p:cNvSpPr/>
          <p:nvPr/>
        </p:nvSpPr>
        <p:spPr>
          <a:xfrm>
            <a:off x="1714514" y="2258437"/>
            <a:ext cx="1999660" cy="365536"/>
          </a:xfrm>
          <a:prstGeom prst="ellips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直接箭头连接符 18">
            <a:extLst>
              <a:ext uri="{FF2B5EF4-FFF2-40B4-BE49-F238E27FC236}">
                <a16:creationId xmlns:a16="http://schemas.microsoft.com/office/drawing/2014/main" id="{74281E24-F4D1-4FFA-898B-3A37B4498E38}"/>
              </a:ext>
            </a:extLst>
          </p:cNvPr>
          <p:cNvSpPr/>
          <p:nvPr/>
        </p:nvSpPr>
        <p:spPr>
          <a:xfrm>
            <a:off x="3401961" y="2623973"/>
            <a:ext cx="1469903" cy="510582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矩形 19">
            <a:extLst>
              <a:ext uri="{FF2B5EF4-FFF2-40B4-BE49-F238E27FC236}">
                <a16:creationId xmlns:a16="http://schemas.microsoft.com/office/drawing/2014/main" id="{7A0F2A17-0FE3-448F-A4B7-F01BA30AC18F}"/>
              </a:ext>
            </a:extLst>
          </p:cNvPr>
          <p:cNvSpPr txBox="1"/>
          <p:nvPr/>
        </p:nvSpPr>
        <p:spPr>
          <a:xfrm>
            <a:off x="4871864" y="2895799"/>
            <a:ext cx="77143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x0aaaa </a:t>
            </a:r>
            <a:r>
              <a:rPr lang="zh-CN" altLang="en-US" dirty="0"/>
              <a:t>* </a:t>
            </a:r>
            <a:r>
              <a:rPr lang="en-US" altLang="zh-CN" dirty="0"/>
              <a:t>x05555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116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7" grpId="0" animBg="1" advAuto="0"/>
      <p:bldP spid="8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19619012-788E-4A6E-BA3F-F0E74F72CA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"/>
          <a:stretch/>
        </p:blipFill>
        <p:spPr bwMode="auto">
          <a:xfrm>
            <a:off x="341481" y="767737"/>
            <a:ext cx="11725524" cy="564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31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7D5DA4C-3CB5-BC43-ABFD-365D55705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2914650"/>
            <a:ext cx="4711700" cy="1028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D58EED7-FA9C-D345-A7F8-8D1A7CC2CF30}"/>
              </a:ext>
            </a:extLst>
          </p:cNvPr>
          <p:cNvSpPr/>
          <p:nvPr/>
        </p:nvSpPr>
        <p:spPr>
          <a:xfrm>
            <a:off x="1417907" y="1331451"/>
            <a:ext cx="30412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0" u="none" strike="noStrike" dirty="0">
                <a:solidFill>
                  <a:srgbClr val="7030A0"/>
                </a:solidFill>
                <a:effectLst/>
              </a:rPr>
              <a:t>Improved version</a:t>
            </a:r>
            <a:endParaRPr lang="zh-CN" altLang="en-US" sz="2800" b="1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F57235-4B97-F646-9F6F-0E6390FC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30" y="4265676"/>
            <a:ext cx="7454900" cy="228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49419-65D1-3D45-94B1-B684FF203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430" y="4857787"/>
            <a:ext cx="5232400" cy="279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55512B-7DD0-FE49-905C-318818F7D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430" y="5418599"/>
            <a:ext cx="2946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07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0227E2E-00F5-BA48-A69F-9C24F175F8E4}"/>
              </a:ext>
            </a:extLst>
          </p:cNvPr>
          <p:cNvSpPr/>
          <p:nvPr/>
        </p:nvSpPr>
        <p:spPr>
          <a:xfrm>
            <a:off x="2880947" y="1953243"/>
            <a:ext cx="5120312" cy="26119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7030A0"/>
                </a:solidFill>
              </a:rPr>
              <a:t>Remaining</a:t>
            </a:r>
            <a:r>
              <a:rPr lang="zh-CN" altLang="en-US" sz="2800" b="1" dirty="0">
                <a:solidFill>
                  <a:srgbClr val="7030A0"/>
                </a:solidFill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</a:rPr>
              <a:t>problems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Code</a:t>
            </a:r>
            <a:r>
              <a:rPr lang="zh-CN" altLang="en-US" sz="2800" dirty="0">
                <a:solidFill>
                  <a:srgbClr val="7030A0"/>
                </a:solidFill>
              </a:rPr>
              <a:t> </a:t>
            </a:r>
            <a:r>
              <a:rPr lang="en-US" altLang="zh-CN" sz="2800" dirty="0">
                <a:solidFill>
                  <a:srgbClr val="7030A0"/>
                </a:solidFill>
              </a:rPr>
              <a:t>style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Registers can still be reduced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7030A0"/>
                </a:solidFill>
              </a:rPr>
              <a:t>Bit width of operation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8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矩形 2"/>
          <p:cNvSpPr txBox="1"/>
          <p:nvPr/>
        </p:nvSpPr>
        <p:spPr>
          <a:xfrm>
            <a:off x="4892148" y="2644169"/>
            <a:ext cx="2407703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8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Thanks</a:t>
            </a:r>
          </a:p>
          <a:p>
            <a:pPr algn="ctr">
              <a:defRPr sz="4800" b="1">
                <a:solidFill>
                  <a:srgbClr val="503F87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2565638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91E7BDA-14DF-4310-A1AA-CB1E183F1947}"/>
              </a:ext>
            </a:extLst>
          </p:cNvPr>
          <p:cNvSpPr/>
          <p:nvPr/>
        </p:nvSpPr>
        <p:spPr>
          <a:xfrm>
            <a:off x="3348933" y="2782669"/>
            <a:ext cx="5494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Ⅰ.</a:t>
            </a:r>
            <a:r>
              <a:rPr lang="zh-CN" altLang="en-US" sz="36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Review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778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/>
          <p:cNvSpPr txBox="1"/>
          <p:nvPr/>
        </p:nvSpPr>
        <p:spPr>
          <a:xfrm>
            <a:off x="2887508" y="214316"/>
            <a:ext cx="99657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Ⅰ.</a:t>
            </a:r>
            <a:r>
              <a:rPr lang="zh-CN" altLang="en-US" sz="28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 of project - Background and Goal</a:t>
            </a:r>
          </a:p>
        </p:txBody>
      </p:sp>
      <p:sp>
        <p:nvSpPr>
          <p:cNvPr id="3" name="矩形 2"/>
          <p:cNvSpPr/>
          <p:nvPr/>
        </p:nvSpPr>
        <p:spPr>
          <a:xfrm>
            <a:off x="906266" y="1052940"/>
            <a:ext cx="104623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 Background</a:t>
            </a:r>
            <a:endParaRPr lang="zh-CN" altLang="en-US" sz="20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With the development of microelectronics</a:t>
            </a:r>
            <a:r>
              <a:rPr lang="zh-CN" altLang="en-US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digital signal processing chip  has fast developed since 80s.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490435-1381-484C-B3E2-BD4373058AD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361" b="8361"/>
          <a:stretch/>
        </p:blipFill>
        <p:spPr bwMode="auto">
          <a:xfrm>
            <a:off x="3700959" y="2222950"/>
            <a:ext cx="2552065" cy="190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7044A9E-DCD1-406C-AEC1-5033672A25B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55" y="2222950"/>
            <a:ext cx="2936875" cy="190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553290-5514-4676-8A98-D36F669EBBD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 bwMode="auto">
          <a:xfrm>
            <a:off x="6863954" y="2059977"/>
            <a:ext cx="2991485" cy="190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752B512-105D-4A97-ADA3-9E2E67205414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49" r="62097" b="12705"/>
          <a:stretch/>
        </p:blipFill>
        <p:spPr bwMode="auto">
          <a:xfrm>
            <a:off x="10250396" y="2126884"/>
            <a:ext cx="1622425" cy="19075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0F2E501E-F341-4224-88E7-4A66907D4D65}"/>
              </a:ext>
            </a:extLst>
          </p:cNvPr>
          <p:cNvSpPr/>
          <p:nvPr/>
        </p:nvSpPr>
        <p:spPr>
          <a:xfrm>
            <a:off x="1027611" y="4168911"/>
            <a:ext cx="10040983" cy="2264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08538" y="4480860"/>
            <a:ext cx="10462319" cy="78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Multiplier play a important role in a DSP chip in iterative multiplication, it can decide the complexity of  cycle program. It can decide the speed of  DSP chip.</a:t>
            </a:r>
          </a:p>
        </p:txBody>
      </p:sp>
      <p:sp>
        <p:nvSpPr>
          <p:cNvPr id="17" name="矩形 16"/>
          <p:cNvSpPr/>
          <p:nvPr/>
        </p:nvSpPr>
        <p:spPr>
          <a:xfrm>
            <a:off x="910810" y="5302012"/>
            <a:ext cx="10462319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The goal of this project is to </a:t>
            </a:r>
            <a:r>
              <a:rPr lang="en-US" altLang="zh-CN" sz="1600" b="1" u="sng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study the performance of algorithmic coding unit, area and power consumption of various structures</a:t>
            </a: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, and choose a method to </a:t>
            </a:r>
            <a:r>
              <a:rPr lang="en-US" altLang="zh-CN" sz="1600" b="1" u="sng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improve the performance of multiplier in rocket-chip’s</a:t>
            </a:r>
            <a:r>
              <a:rPr lang="zh-CN" altLang="en-US" sz="1600" b="1" u="sng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600" b="1" u="sng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ALU</a:t>
            </a:r>
            <a:r>
              <a:rPr lang="en-US" altLang="zh-CN" sz="1600" dirty="0">
                <a:solidFill>
                  <a:srgbClr val="4B3A81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5416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FABA3F78-BEBE-476F-9041-95E115781F87}"/>
              </a:ext>
            </a:extLst>
          </p:cNvPr>
          <p:cNvSpPr txBox="1"/>
          <p:nvPr/>
        </p:nvSpPr>
        <p:spPr>
          <a:xfrm>
            <a:off x="4632115" y="1252506"/>
            <a:ext cx="537712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/>
              <a:t>Relative paper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E0E03F-CEAA-4759-9026-47821E952093}"/>
              </a:ext>
            </a:extLst>
          </p:cNvPr>
          <p:cNvSpPr/>
          <p:nvPr/>
        </p:nvSpPr>
        <p:spPr>
          <a:xfrm>
            <a:off x="1953686" y="1968873"/>
            <a:ext cx="9697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Performance Analysis of </a:t>
            </a:r>
            <a:r>
              <a:rPr lang="en-US" altLang="zh-CN" sz="1600" dirty="0" err="1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Karatsuba</a:t>
            </a:r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Multiplication Algorithm for Different Bit Lengths(2015)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455E1F1-BF2C-4BD7-95F7-C4F9683FB386}"/>
              </a:ext>
            </a:extLst>
          </p:cNvPr>
          <p:cNvSpPr/>
          <p:nvPr/>
        </p:nvSpPr>
        <p:spPr>
          <a:xfrm>
            <a:off x="1953686" y="2446800"/>
            <a:ext cx="99029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Enhanced high speed modular multiplier using </a:t>
            </a:r>
            <a:r>
              <a:rPr lang="en-US" altLang="zh-CN" sz="1600" dirty="0" err="1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karatsuba</a:t>
            </a:r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algorithm(2013)</a:t>
            </a:r>
            <a:endParaRPr lang="zh-CN" altLang="en-US" sz="1600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0568C0-348B-4228-B313-F84D7546A25B}"/>
              </a:ext>
            </a:extLst>
          </p:cNvPr>
          <p:cNvSpPr/>
          <p:nvPr/>
        </p:nvSpPr>
        <p:spPr>
          <a:xfrm>
            <a:off x="1953686" y="2923499"/>
            <a:ext cx="79897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Some new results on binary polynomial multiplication(2015)</a:t>
            </a:r>
            <a:endParaRPr lang="zh-CN" altLang="en-US" sz="1600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5556F47-CCCF-4444-BC9B-520AE6152E46}"/>
              </a:ext>
            </a:extLst>
          </p:cNvPr>
          <p:cNvSpPr/>
          <p:nvPr/>
        </p:nvSpPr>
        <p:spPr>
          <a:xfrm>
            <a:off x="1973451" y="3400198"/>
            <a:ext cx="96777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Novel bit-parallel multiplier for GF ( 2 m ) defined by all-one polynomial using generalized </a:t>
            </a:r>
            <a:r>
              <a:rPr lang="en-US" altLang="zh-CN" sz="1600" dirty="0" err="1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Karatsuba</a:t>
            </a:r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algorithm(2014)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1C8E80-BAC2-42C5-B8F6-D0BB82BEF7E2}"/>
              </a:ext>
            </a:extLst>
          </p:cNvPr>
          <p:cNvSpPr/>
          <p:nvPr/>
        </p:nvSpPr>
        <p:spPr>
          <a:xfrm>
            <a:off x="1973450" y="4123884"/>
            <a:ext cx="98832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Sub-Word Parallel Precision-Scalable MAC Engines </a:t>
            </a:r>
            <a:r>
              <a:rPr lang="en-GB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for Efficient Embedded DNN Inference</a:t>
            </a:r>
            <a:endParaRPr lang="zh-CN" altLang="en-US" sz="1600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B4ED8D-93AD-40FC-B0CC-49B2EB0A0C74}"/>
              </a:ext>
            </a:extLst>
          </p:cNvPr>
          <p:cNvSpPr/>
          <p:nvPr/>
        </p:nvSpPr>
        <p:spPr>
          <a:xfrm>
            <a:off x="1953685" y="4599817"/>
            <a:ext cx="88421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ENVISION: A 0.26-to-10TOPS/W </a:t>
            </a:r>
            <a:r>
              <a:rPr lang="en-US" altLang="zh-CN" sz="1600" dirty="0" err="1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Subword</a:t>
            </a:r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-Parallel </a:t>
            </a:r>
            <a:r>
              <a:rPr lang="en-GB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Dynamic-Voltage-Accuracy-Frequency-Scalable </a:t>
            </a:r>
            <a:r>
              <a:rPr lang="en-US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Convolutional Neural Network Processor in 28nm </a:t>
            </a:r>
            <a:r>
              <a:rPr lang="en-GB" altLang="zh-CN" sz="1600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FDSOI</a:t>
            </a:r>
            <a:endParaRPr lang="zh-CN" altLang="en-US" sz="1600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886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091E7BDA-14DF-4310-A1AA-CB1E183F1947}"/>
              </a:ext>
            </a:extLst>
          </p:cNvPr>
          <p:cNvSpPr/>
          <p:nvPr/>
        </p:nvSpPr>
        <p:spPr>
          <a:xfrm>
            <a:off x="1507319" y="1971966"/>
            <a:ext cx="93346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II. Study of</a:t>
            </a:r>
            <a:r>
              <a:rPr lang="zh-CN" altLang="en-US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Multipliers and Implementation in HDL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046084-7FD4-488E-B494-FF9485B878DB}"/>
              </a:ext>
            </a:extLst>
          </p:cNvPr>
          <p:cNvSpPr/>
          <p:nvPr/>
        </p:nvSpPr>
        <p:spPr>
          <a:xfrm>
            <a:off x="3784493" y="2843606"/>
            <a:ext cx="68639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4B3A8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Various Classification of Digital Multipliers </a:t>
            </a:r>
            <a:endParaRPr lang="zh-CN" altLang="en-US" sz="1600" b="1" dirty="0">
              <a:solidFill>
                <a:srgbClr val="4B3A8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C30804-EF56-4B75-BED1-0FC6F6616629}"/>
              </a:ext>
            </a:extLst>
          </p:cNvPr>
          <p:cNvSpPr/>
          <p:nvPr/>
        </p:nvSpPr>
        <p:spPr>
          <a:xfrm>
            <a:off x="3784493" y="3301396"/>
            <a:ext cx="3124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Baugh-Wooley Multiplier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05B131-E9F7-4B55-B1A2-B95FC227F81F}"/>
              </a:ext>
            </a:extLst>
          </p:cNvPr>
          <p:cNvSpPr/>
          <p:nvPr/>
        </p:nvSpPr>
        <p:spPr>
          <a:xfrm>
            <a:off x="3663026" y="3759186"/>
            <a:ext cx="4865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rgbClr val="B18E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64-bit Floating-point multiplier in HDL</a:t>
            </a:r>
          </a:p>
        </p:txBody>
      </p:sp>
    </p:spTree>
    <p:extLst>
      <p:ext uri="{BB962C8B-B14F-4D97-AF65-F5344CB8AC3E}">
        <p14:creationId xmlns:p14="http://schemas.microsoft.com/office/powerpoint/2010/main" val="177907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0E3F9E-8C79-4589-A8EF-CF7BDF11520C}"/>
              </a:ext>
            </a:extLst>
          </p:cNvPr>
          <p:cNvSpPr/>
          <p:nvPr/>
        </p:nvSpPr>
        <p:spPr>
          <a:xfrm>
            <a:off x="3069498" y="2782669"/>
            <a:ext cx="6053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solidFill>
                  <a:srgbClr val="503F8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Preliminary Investigation</a:t>
            </a:r>
          </a:p>
        </p:txBody>
      </p:sp>
    </p:spTree>
    <p:extLst>
      <p:ext uri="{BB962C8B-B14F-4D97-AF65-F5344CB8AC3E}">
        <p14:creationId xmlns:p14="http://schemas.microsoft.com/office/powerpoint/2010/main" val="186972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6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6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6|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6|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3293</TotalTime>
  <Words>1030</Words>
  <Application>Microsoft Office PowerPoint</Application>
  <PresentationFormat>宽屏</PresentationFormat>
  <Paragraphs>169</Paragraphs>
  <Slides>47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Research of High-speed Multipliers Based on Rocket-chip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媛 杨</dc:creator>
  <cp:lastModifiedBy>胡 滨</cp:lastModifiedBy>
  <cp:revision>149</cp:revision>
  <dcterms:created xsi:type="dcterms:W3CDTF">2019-11-26T09:43:33Z</dcterms:created>
  <dcterms:modified xsi:type="dcterms:W3CDTF">2020-01-04T15:42:33Z</dcterms:modified>
</cp:coreProperties>
</file>